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73" r:id="rId20"/>
    <p:sldId id="362" r:id="rId21"/>
    <p:sldId id="294" r:id="rId22"/>
    <p:sldId id="339" r:id="rId23"/>
    <p:sldId id="319" r:id="rId24"/>
    <p:sldId id="366" r:id="rId25"/>
    <p:sldId id="340" r:id="rId26"/>
    <p:sldId id="371" r:id="rId27"/>
    <p:sldId id="372" r:id="rId28"/>
    <p:sldId id="367" r:id="rId29"/>
    <p:sldId id="353" r:id="rId30"/>
    <p:sldId id="368" r:id="rId31"/>
    <p:sldId id="369" r:id="rId32"/>
    <p:sldId id="370" r:id="rId33"/>
    <p:sldId id="357" r:id="rId34"/>
    <p:sldId id="363" r:id="rId35"/>
    <p:sldId id="364" r:id="rId36"/>
    <p:sldId id="365" r:id="rId3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D"/>
    <a:srgbClr val="F4F4F4"/>
    <a:srgbClr val="B2B2B2"/>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autoAdjust="0"/>
  </p:normalViewPr>
  <p:slideViewPr>
    <p:cSldViewPr snapToGrid="0">
      <p:cViewPr varScale="1">
        <p:scale>
          <a:sx n="109" d="100"/>
          <a:sy n="109" d="100"/>
        </p:scale>
        <p:origin x="3342" y="138"/>
      </p:cViewPr>
      <p:guideLst/>
    </p:cSldViewPr>
  </p:slideViewPr>
  <p:outlineViewPr>
    <p:cViewPr>
      <p:scale>
        <a:sx n="33" d="100"/>
        <a:sy n="33" d="100"/>
      </p:scale>
      <p:origin x="0" y="-6408"/>
    </p:cViewPr>
  </p:outlin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7" d="100"/>
          <a:sy n="87" d="100"/>
        </p:scale>
        <p:origin x="191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2021-04-02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수정된 부분 </a:t>
            </a:r>
            <a:r>
              <a:rPr lang="en-US" altLang="ko-KR" dirty="0" smtClean="0"/>
              <a:t>: allowing downgrades</a:t>
            </a:r>
            <a:r>
              <a:rPr lang="ko-KR" altLang="en-US" dirty="0" smtClean="0"/>
              <a:t>를 추가함</a:t>
            </a:r>
            <a:r>
              <a:rPr lang="en-US" altLang="ko-KR" dirty="0" smtClean="0"/>
              <a:t>, </a:t>
            </a:r>
            <a:r>
              <a:rPr lang="en-US" altLang="ko-KR" dirty="0" err="1" smtClean="0"/>
              <a:t>kubernetes-cni</a:t>
            </a:r>
            <a:r>
              <a:rPr lang="ko-KR" altLang="en-US" dirty="0" smtClean="0"/>
              <a:t>도 추가</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24</a:t>
            </a:fld>
            <a:endParaRPr lang="ko-KR" altLang="en-US"/>
          </a:p>
        </p:txBody>
      </p:sp>
    </p:spTree>
    <p:extLst>
      <p:ext uri="{BB962C8B-B14F-4D97-AF65-F5344CB8AC3E}">
        <p14:creationId xmlns:p14="http://schemas.microsoft.com/office/powerpoint/2010/main" val="112768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#2-1 </a:t>
            </a:r>
            <a:r>
              <a:rPr lang="ko-KR" altLang="en-US" dirty="0" smtClean="0"/>
              <a:t>수정 슬라이드</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26</a:t>
            </a:fld>
            <a:endParaRPr lang="ko-KR" altLang="en-US"/>
          </a:p>
        </p:txBody>
      </p:sp>
    </p:spTree>
    <p:extLst>
      <p:ext uri="{BB962C8B-B14F-4D97-AF65-F5344CB8AC3E}">
        <p14:creationId xmlns:p14="http://schemas.microsoft.com/office/powerpoint/2010/main" val="393693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#2-1 </a:t>
            </a:r>
            <a:r>
              <a:rPr lang="ko-KR" altLang="en-US" dirty="0" smtClean="0"/>
              <a:t>수정 슬라이드</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27</a:t>
            </a:fld>
            <a:endParaRPr lang="ko-KR" altLang="en-US"/>
          </a:p>
        </p:txBody>
      </p:sp>
    </p:spTree>
    <p:extLst>
      <p:ext uri="{BB962C8B-B14F-4D97-AF65-F5344CB8AC3E}">
        <p14:creationId xmlns:p14="http://schemas.microsoft.com/office/powerpoint/2010/main" val="6891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#2-2 </a:t>
            </a:r>
            <a:r>
              <a:rPr lang="ko-KR" altLang="en-US" dirty="0" smtClean="0"/>
              <a:t>수정 슬라이드</a:t>
            </a:r>
            <a:r>
              <a:rPr lang="en-US" altLang="ko-KR" dirty="0" smtClean="0"/>
              <a:t>. </a:t>
            </a:r>
            <a:r>
              <a:rPr lang="ko-KR" altLang="en-US" dirty="0" smtClean="0"/>
              <a:t>일부 커맨드 추가 및 </a:t>
            </a:r>
            <a:r>
              <a:rPr lang="en-US" altLang="ko-KR" dirty="0" err="1" smtClean="0"/>
              <a:t>ipvsadm</a:t>
            </a:r>
            <a:r>
              <a:rPr lang="en-US" altLang="ko-KR" baseline="0" dirty="0" smtClean="0"/>
              <a:t> </a:t>
            </a:r>
            <a:r>
              <a:rPr lang="ko-KR" altLang="en-US" baseline="0" dirty="0" smtClean="0"/>
              <a:t>설치 추가</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28</a:t>
            </a:fld>
            <a:endParaRPr lang="ko-KR" altLang="en-US"/>
          </a:p>
        </p:txBody>
      </p:sp>
    </p:spTree>
    <p:extLst>
      <p:ext uri="{BB962C8B-B14F-4D97-AF65-F5344CB8AC3E}">
        <p14:creationId xmlns:p14="http://schemas.microsoft.com/office/powerpoint/2010/main" val="311655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29</a:t>
            </a:fld>
            <a:endParaRPr lang="ko-KR" altLang="en-US"/>
          </a:p>
        </p:txBody>
      </p:sp>
    </p:spTree>
    <p:extLst>
      <p:ext uri="{BB962C8B-B14F-4D97-AF65-F5344CB8AC3E}">
        <p14:creationId xmlns:p14="http://schemas.microsoft.com/office/powerpoint/2010/main" val="22168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#2-3 </a:t>
            </a:r>
            <a:r>
              <a:rPr lang="ko-KR" altLang="en-US" dirty="0" smtClean="0"/>
              <a:t>수정 슬라이드</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30</a:t>
            </a:fld>
            <a:endParaRPr lang="ko-KR" altLang="en-US"/>
          </a:p>
        </p:txBody>
      </p:sp>
    </p:spTree>
    <p:extLst>
      <p:ext uri="{BB962C8B-B14F-4D97-AF65-F5344CB8AC3E}">
        <p14:creationId xmlns:p14="http://schemas.microsoft.com/office/powerpoint/2010/main" val="263687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#2-3 </a:t>
            </a:r>
            <a:r>
              <a:rPr lang="ko-KR" altLang="en-US" dirty="0" smtClean="0"/>
              <a:t>수정 슬라이드</a:t>
            </a:r>
            <a:endParaRPr lang="en-US" altLang="ko-KR" dirty="0" smtClean="0"/>
          </a:p>
          <a:p>
            <a:r>
              <a:rPr lang="en-US" altLang="ko-KR" dirty="0" smtClean="0"/>
              <a:t>Toolbox</a:t>
            </a:r>
            <a:r>
              <a:rPr lang="en-US" altLang="ko-KR" baseline="0" dirty="0" smtClean="0"/>
              <a:t> </a:t>
            </a:r>
            <a:r>
              <a:rPr lang="ko-KR" altLang="en-US" baseline="0" dirty="0" smtClean="0"/>
              <a:t>실행 부분이 안됩니다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31</a:t>
            </a:fld>
            <a:endParaRPr lang="ko-KR" altLang="en-US"/>
          </a:p>
        </p:txBody>
      </p:sp>
    </p:spTree>
    <p:extLst>
      <p:ext uri="{BB962C8B-B14F-4D97-AF65-F5344CB8AC3E}">
        <p14:creationId xmlns:p14="http://schemas.microsoft.com/office/powerpoint/2010/main" val="2826333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#2-4</a:t>
            </a:r>
            <a:r>
              <a:rPr lang="en-US" altLang="ko-KR" baseline="0" dirty="0" smtClean="0"/>
              <a:t> </a:t>
            </a:r>
            <a:r>
              <a:rPr lang="ko-KR" altLang="en-US" baseline="0" dirty="0" smtClean="0"/>
              <a:t>수정 슬라이드</a:t>
            </a:r>
            <a:endParaRPr lang="ko-KR" altLang="en-US" dirty="0"/>
          </a:p>
        </p:txBody>
      </p:sp>
      <p:sp>
        <p:nvSpPr>
          <p:cNvPr id="4" name="슬라이드 번호 개체 틀 3"/>
          <p:cNvSpPr>
            <a:spLocks noGrp="1"/>
          </p:cNvSpPr>
          <p:nvPr>
            <p:ph type="sldNum" sz="quarter" idx="10"/>
          </p:nvPr>
        </p:nvSpPr>
        <p:spPr/>
        <p:txBody>
          <a:bodyPr/>
          <a:lstStyle/>
          <a:p>
            <a:fld id="{78654BCA-ECA1-4176-85C1-BA776EE5BFFE}" type="slidenum">
              <a:rPr lang="ko-KR" altLang="en-US" smtClean="0"/>
              <a:t>32</a:t>
            </a:fld>
            <a:endParaRPr lang="ko-KR" altLang="en-US"/>
          </a:p>
        </p:txBody>
      </p:sp>
    </p:spTree>
    <p:extLst>
      <p:ext uri="{BB962C8B-B14F-4D97-AF65-F5344CB8AC3E}">
        <p14:creationId xmlns:p14="http://schemas.microsoft.com/office/powerpoint/2010/main" val="268572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2021-04-02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2021-04-02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2021-04-02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2021-04-02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2021-04-02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2021-04-02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2021-04-02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2021-04-02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1.png"/><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4.png"/><Relationship Id="rId5" Type="http://schemas.microsoft.com/office/2007/relationships/hdphoto" Target="../media/hdphoto4.wdp"/><Relationship Id="rId4" Type="http://schemas.openxmlformats.org/officeDocument/2006/relationships/image" Target="../media/image93.png"/><Relationship Id="rId9" Type="http://schemas.openxmlformats.org/officeDocument/2006/relationships/image" Target="../media/image86.jpe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rook/rook.git" TargetMode="External"/><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4.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92.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hyperlink" Target="http://your/" TargetMode="External"/><Relationship Id="rId5" Type="http://schemas.openxmlformats.org/officeDocument/2006/relationships/image" Target="../media/image106.pn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jpe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43.png"/><Relationship Id="rId27" Type="http://schemas.openxmlformats.org/officeDocument/2006/relationships/image" Target="../media/image68.png"/><Relationship Id="rId30"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a:t>
            </a:r>
            <a:r>
              <a:rPr lang="en-US" altLang="ko-KR" sz="3600" dirty="0" smtClean="0">
                <a:solidFill>
                  <a:srgbClr val="FF0000"/>
                </a:solidFill>
                <a:latin typeface="맑은 고딕" panose="020B0503020000020004" pitchFamily="50" charset="-127"/>
              </a:rPr>
              <a:t>#5: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smtClean="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smtClean="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a:t>
            </a:r>
            <a:r>
              <a:rPr lang="en-US" altLang="ko-KR" dirty="0" smtClean="0"/>
              <a:t>scaling</a:t>
            </a:r>
            <a:r>
              <a:rPr lang="en-US" altLang="ko-KR" dirty="0"/>
              <a:t>,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smtClean="0"/>
              <a:t>Kubernetes</a:t>
            </a:r>
            <a:r>
              <a:rPr lang="en-US" altLang="ko-KR" sz="2400" b="1" dirty="0" smtClean="0"/>
              <a:t> Features</a:t>
            </a:r>
          </a:p>
          <a:p>
            <a:endParaRPr lang="en-US" altLang="ko-KR" sz="1100" b="1" dirty="0" smtClean="0"/>
          </a:p>
          <a:p>
            <a:pPr marL="285750" indent="-285750">
              <a:buFont typeface="Arial" panose="020B0604020202020204" pitchFamily="34" charset="0"/>
              <a:buChar char="•"/>
            </a:pPr>
            <a:r>
              <a:rPr lang="en-US" altLang="ko-KR" sz="1600" b="1" dirty="0"/>
              <a:t>Horizontal </a:t>
            </a:r>
            <a:r>
              <a:rPr lang="en-US" altLang="ko-KR" sz="1600" b="1" dirty="0" smtClean="0"/>
              <a:t>scaling</a:t>
            </a:r>
            <a:r>
              <a:rPr lang="en-US" altLang="ko-KR" sz="1600" dirty="0" smtClean="0"/>
              <a:t>: </a:t>
            </a:r>
            <a:r>
              <a:rPr lang="en-US" altLang="ko-KR" sz="1600" dirty="0"/>
              <a:t>Scale your application up and down with a simple command, with a UI, or automatically based on CPU usage</a:t>
            </a:r>
            <a:r>
              <a:rPr lang="en-US" altLang="ko-KR" sz="1600" dirty="0" smtClean="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smtClean="0"/>
              <a:t>Self-healing</a:t>
            </a:r>
            <a:r>
              <a:rPr lang="en-US" altLang="ko-KR" sz="1600" b="1" dirty="0"/>
              <a:t>: </a:t>
            </a:r>
            <a:r>
              <a:rPr lang="en-US" altLang="ko-KR" sz="1600" dirty="0"/>
              <a:t>Restarts containers that fail, replaces and reschedules containers when nodes die, kills containers that don't respond to your user-defined health check, and doesn't advertise them to clients until they are ready to serve.</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Service discovery and load balancing</a:t>
            </a:r>
            <a:r>
              <a:rPr lang="en-US" altLang="ko-KR" sz="1600" b="1" dirty="0"/>
              <a:t>: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Storage Orchestration: </a:t>
            </a:r>
            <a:r>
              <a:rPr lang="en-US" altLang="ko-KR" sz="1600" dirty="0"/>
              <a:t>Automatically mount the storage system of your choice, whether from local storage, a public cloud provider</a:t>
            </a:r>
            <a:r>
              <a:rPr lang="en-US" altLang="ko-KR" sz="1600" b="1" dirty="0" smtClean="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r>
              <a:rPr lang="en-US" altLang="ko-KR" dirty="0" smtClean="0">
                <a:solidFill>
                  <a:srgbClr val="FF0000"/>
                </a:solidFill>
              </a:rPr>
              <a:t>.</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smtClean="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smtClean="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smtClean="0"/>
              <a:t>Pod </a:t>
            </a:r>
            <a:r>
              <a:rPr lang="en-US" altLang="ko-KR" dirty="0" smtClean="0"/>
              <a:t>is</a:t>
            </a:r>
            <a:r>
              <a:rPr lang="en-US" altLang="ko-KR" b="1" dirty="0" smtClean="0"/>
              <a:t> </a:t>
            </a:r>
            <a:r>
              <a:rPr lang="en-US" altLang="ko-KR" dirty="0" smtClean="0"/>
              <a:t>consists </a:t>
            </a:r>
            <a:r>
              <a:rPr lang="en-US" altLang="ko-KR" dirty="0"/>
              <a:t>of one or more containers that are guaranteed to be co-located on the host machine and can share resources</a:t>
            </a:r>
            <a:r>
              <a:rPr lang="en-US" altLang="ko-KR" dirty="0" smtClean="0"/>
              <a:t>. </a:t>
            </a:r>
            <a:r>
              <a:rPr lang="en-US" altLang="ko-KR" dirty="0"/>
              <a:t>Each pod </a:t>
            </a:r>
            <a:r>
              <a:rPr lang="en-US" altLang="ko-KR" dirty="0" smtClean="0"/>
              <a:t>is </a:t>
            </a:r>
            <a:r>
              <a:rPr lang="en-US" altLang="ko-KR" dirty="0"/>
              <a:t>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endParaRPr lang="en-US" altLang="ko-KR" sz="1600" dirty="0" smtClean="0"/>
          </a:p>
          <a:p>
            <a:pPr marL="0" indent="0">
              <a:lnSpc>
                <a:spcPct val="120000"/>
              </a:lnSpc>
              <a:buNone/>
            </a:pPr>
            <a:r>
              <a:rPr lang="en-US" altLang="ko-KR" sz="1600" dirty="0"/>
              <a:t>Ceph provide Ceph Object Storage and/or Ceph Block Device services to Cloud Platforms, deploy a </a:t>
            </a:r>
            <a:r>
              <a:rPr lang="en-US" altLang="ko-KR" sz="1600" dirty="0" smtClean="0"/>
              <a:t>Ceph </a:t>
            </a:r>
            <a:r>
              <a:rPr lang="en-US" altLang="ko-KR" sz="1600" dirty="0" err="1" smtClean="0"/>
              <a:t>Filesystem</a:t>
            </a:r>
            <a:r>
              <a:rPr lang="en-US" altLang="ko-KR" sz="1600" dirty="0"/>
              <a:t> or use Ceph for another purpose, all Ceph Storage Cluster deployments begin with </a:t>
            </a:r>
            <a:r>
              <a:rPr lang="en-US" altLang="ko-KR" sz="1600" dirty="0" smtClean="0"/>
              <a:t>setting </a:t>
            </a:r>
            <a:r>
              <a:rPr lang="en-US" altLang="ko-KR" sz="1600" dirty="0"/>
              <a:t>up each Ceph Node, your network, and the Ceph Storage Cluster. </a:t>
            </a:r>
          </a:p>
          <a:p>
            <a:pPr marL="0" indent="0">
              <a:lnSpc>
                <a:spcPct val="120000"/>
              </a:lnSpc>
              <a:buNone/>
            </a:pPr>
            <a:r>
              <a:rPr lang="en-US" altLang="ko-KR" sz="1600" dirty="0" smtClean="0"/>
              <a:t>A </a:t>
            </a:r>
            <a:r>
              <a:rPr lang="en-US" altLang="ko-KR" sz="1600" dirty="0"/>
              <a:t>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smtClean="0"/>
              <a:t>Rook</a:t>
            </a:r>
            <a:r>
              <a:rPr lang="en-US" altLang="ko-KR" dirty="0" smtClean="0"/>
              <a:t> </a:t>
            </a:r>
            <a:r>
              <a:rPr lang="en-US" altLang="ko-KR" sz="1600" dirty="0" smtClean="0"/>
              <a:t>is an open source cloud-native </a:t>
            </a:r>
            <a:r>
              <a:rPr lang="en-US" altLang="ko-KR" sz="1600" b="1" dirty="0" smtClean="0"/>
              <a:t>Ceph</a:t>
            </a:r>
            <a:r>
              <a:rPr lang="en-US" altLang="ko-KR" sz="1600" dirty="0" smtClean="0"/>
              <a:t> </a:t>
            </a:r>
            <a:r>
              <a:rPr lang="en-US" altLang="ko-KR" sz="1600" b="1" dirty="0" smtClean="0"/>
              <a:t>storage orchestrator</a:t>
            </a:r>
            <a:r>
              <a:rPr lang="en-US" altLang="ko-KR" sz="1600" dirty="0" smtClean="0"/>
              <a:t> for </a:t>
            </a:r>
            <a:r>
              <a:rPr lang="en-US" altLang="ko-KR" sz="1600" dirty="0" err="1" smtClean="0"/>
              <a:t>Kubernetes</a:t>
            </a:r>
            <a:r>
              <a:rPr lang="en-US" altLang="ko-KR" sz="1600" dirty="0" smtClean="0"/>
              <a:t>, providing the platform, framework, and support for a diverse set of storage solutions to natively integrate with cloud-native environments.</a:t>
            </a:r>
          </a:p>
          <a:p>
            <a:pPr>
              <a:lnSpc>
                <a:spcPct val="120000"/>
              </a:lnSpc>
            </a:pPr>
            <a:endParaRPr lang="en-US" altLang="ko-KR" sz="1600" dirty="0" smtClean="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smtClean="0"/>
              <a:t>WordPress</a:t>
            </a:r>
            <a:r>
              <a:rPr lang="en-US" altLang="ko-KR" dirty="0"/>
              <a:t> is the most popular online </a:t>
            </a:r>
            <a:r>
              <a:rPr lang="en-US" altLang="ko-KR" dirty="0" smtClean="0"/>
              <a:t>Open source</a:t>
            </a:r>
            <a:r>
              <a:rPr lang="en-US" altLang="ko-KR" dirty="0" smtClean="0">
                <a:hlinkClick r:id="rId2"/>
              </a:rPr>
              <a:t> </a:t>
            </a:r>
            <a:r>
              <a:rPr lang="en-US" altLang="ko-KR" dirty="0"/>
              <a:t>publishing platform, currently powering more than 28% of the web.  Used by more than 60 million websites,[5] including 30.6% of the top 10 million websites as of April </a:t>
            </a:r>
            <a:r>
              <a:rPr lang="en-US" altLang="ko-KR" dirty="0" smtClean="0"/>
              <a:t>2018, </a:t>
            </a:r>
            <a:r>
              <a:rPr lang="en-US" altLang="ko-KR" dirty="0" err="1"/>
              <a:t>WordPress</a:t>
            </a:r>
            <a:r>
              <a:rPr lang="en-US" altLang="ko-KR" dirty="0"/>
              <a:t> is the most popular website management system in </a:t>
            </a:r>
            <a:r>
              <a:rPr lang="en-US" altLang="ko-KR" dirty="0" smtClean="0"/>
              <a:t>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smtClean="0"/>
              <a:t>You </a:t>
            </a:r>
            <a:r>
              <a:rPr lang="en-US" altLang="ko-KR" dirty="0"/>
              <a:t>can start a blog or build a website in seconds without any technical </a:t>
            </a:r>
            <a:r>
              <a:rPr lang="en-US" altLang="ko-KR" dirty="0" smtClean="0"/>
              <a:t>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a:t>
            </a:r>
            <a:r>
              <a:rPr lang="ko-KR" altLang="en-US" dirty="0" smtClean="0"/>
              <a:t>://wordpress.com</a:t>
            </a:r>
            <a:r>
              <a:rPr lang="ko-KR" altLang="en-US" dirty="0"/>
              <a:t>/</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r>
              <a:rPr lang="en-US" altLang="ko-KR" sz="1200" dirty="0"/>
              <a:t/>
            </a: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(1/4)</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247317"/>
          </a:xfrm>
          <a:prstGeom prst="rect">
            <a:avLst/>
          </a:prstGeom>
          <a:solidFill>
            <a:schemeClr val="bg1"/>
          </a:solidFill>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a:t>
            </a:r>
            <a:r>
              <a:rPr lang="en-US" altLang="ko-KR" sz="3200" dirty="0" smtClean="0">
                <a:solidFill>
                  <a:srgbClr val="0070C0"/>
                </a:solidFill>
                <a:latin typeface="+mj-ea"/>
                <a:ea typeface="+mj-ea"/>
              </a:rPr>
              <a:t>(2/4</a:t>
            </a:r>
            <a:r>
              <a:rPr lang="en-US" altLang="ko-KR" sz="3200" dirty="0" smtClean="0">
                <a:solidFill>
                  <a:srgbClr val="0070C0"/>
                </a:solidFill>
                <a:latin typeface="+mj-ea"/>
                <a:ea typeface="+mj-ea"/>
              </a:rPr>
              <a:t>)</a:t>
            </a:r>
            <a:endParaRPr lang="ko-KR" altLang="en-US" sz="3200" dirty="0">
              <a:solidFill>
                <a:srgbClr val="0070C0"/>
              </a:solidFill>
              <a:latin typeface="+mj-ea"/>
              <a:ea typeface="+mj-ea"/>
            </a:endParaRPr>
          </a:p>
        </p:txBody>
      </p:sp>
      <p:sp>
        <p:nvSpPr>
          <p:cNvPr id="31" name="TextBox 30"/>
          <p:cNvSpPr txBox="1"/>
          <p:nvPr/>
        </p:nvSpPr>
        <p:spPr>
          <a:xfrm>
            <a:off x="23330" y="578708"/>
            <a:ext cx="5266635" cy="430887"/>
          </a:xfrm>
          <a:prstGeom prst="rect">
            <a:avLst/>
          </a:prstGeom>
          <a:noFill/>
        </p:spPr>
        <p:txBody>
          <a:bodyPr wrap="none" rtlCol="0">
            <a:spAutoFit/>
          </a:bodyPr>
          <a:lstStyle/>
          <a:p>
            <a:r>
              <a:rPr lang="en-US" altLang="ko-KR" sz="2200" dirty="0" smtClean="0">
                <a:solidFill>
                  <a:srgbClr val="FF0000"/>
                </a:solidFill>
                <a:latin typeface="+mn-ea"/>
              </a:rPr>
              <a:t>- Boxes </a:t>
            </a:r>
            <a:r>
              <a:rPr lang="en-US" altLang="ko-KR" sz="2200" dirty="0" smtClean="0">
                <a:solidFill>
                  <a:srgbClr val="FF0000"/>
                </a:solidFill>
                <a:latin typeface="+mn-ea"/>
              </a:rPr>
              <a:t>preparation: interconnect NUCs</a:t>
            </a:r>
            <a:endParaRPr lang="en-US" altLang="ko-KR" sz="2200" dirty="0" smtClean="0">
              <a:solidFill>
                <a:srgbClr val="FF0000"/>
              </a:solidFill>
              <a:latin typeface="+mn-ea"/>
            </a:endParaRPr>
          </a:p>
        </p:txBody>
      </p:sp>
      <p:sp>
        <p:nvSpPr>
          <p:cNvPr id="9" name="직사각형 8"/>
          <p:cNvSpPr/>
          <p:nvPr/>
        </p:nvSpPr>
        <p:spPr>
          <a:xfrm>
            <a:off x="352424" y="1393083"/>
            <a:ext cx="1136914"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r>
              <a:rPr lang="en-US" altLang="ko-KR" dirty="0" smtClean="0"/>
              <a:t> </a:t>
            </a:r>
            <a:endParaRPr lang="ko-KR" altLang="en-US" dirty="0"/>
          </a:p>
        </p:txBody>
      </p:sp>
      <p:sp>
        <p:nvSpPr>
          <p:cNvPr id="2" name="직사각형 1"/>
          <p:cNvSpPr/>
          <p:nvPr/>
        </p:nvSpPr>
        <p:spPr>
          <a:xfrm>
            <a:off x="504741" y="1968838"/>
            <a:ext cx="5861861" cy="923330"/>
          </a:xfrm>
          <a:prstGeom prst="rect">
            <a:avLst/>
          </a:prstGeom>
        </p:spPr>
        <p:txBody>
          <a:bodyPr wrap="none">
            <a:spAutoFit/>
          </a:bodyPr>
          <a:lstStyle/>
          <a:p>
            <a:pPr marL="0" lvl="1"/>
            <a:r>
              <a:rPr lang="en-US" altLang="ko-KR" dirty="0" smtClean="0">
                <a:solidFill>
                  <a:srgbClr val="FF0000"/>
                </a:solidFill>
                <a:cs typeface="Times New Roman" panose="02020603050405020304" pitchFamily="18" charset="0"/>
              </a:rPr>
              <a:t>In new terminal</a:t>
            </a:r>
          </a:p>
          <a:p>
            <a:pPr marL="0" lvl="1"/>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smtClean="0"/>
              <a:t>ssh</a:t>
            </a:r>
            <a:r>
              <a:rPr lang="en-US" altLang="ko-KR" dirty="0" smtClean="0"/>
              <a:t> </a:t>
            </a:r>
            <a:r>
              <a:rPr lang="en-US" altLang="ko-KR" dirty="0" smtClean="0">
                <a:solidFill>
                  <a:srgbClr val="0070C0"/>
                </a:solidFill>
              </a:rPr>
              <a:t>&lt;nuc2 name&gt;</a:t>
            </a:r>
            <a:r>
              <a:rPr lang="en-US" altLang="ko-KR" dirty="0" smtClean="0"/>
              <a:t>@</a:t>
            </a:r>
            <a:r>
              <a:rPr lang="en-US" altLang="ko-KR" dirty="0" smtClean="0">
                <a:solidFill>
                  <a:srgbClr val="0070C0"/>
                </a:solidFill>
              </a:rPr>
              <a:t>&lt;nuc2 IP address&gt;</a:t>
            </a:r>
          </a:p>
          <a:p>
            <a:pPr marL="0" lvl="1"/>
            <a:r>
              <a:rPr lang="en-US" altLang="ko-KR" dirty="0" smtClean="0">
                <a:solidFill>
                  <a:srgbClr val="FF0000"/>
                </a:solidFill>
              </a:rPr>
              <a:t>&gt;</a:t>
            </a:r>
            <a:r>
              <a:rPr lang="en-US" altLang="ko-KR" dirty="0" smtClean="0">
                <a:solidFill>
                  <a:srgbClr val="0070C0"/>
                </a:solidFill>
              </a:rPr>
              <a:t>  &lt;nuc2 name&gt;</a:t>
            </a:r>
            <a:r>
              <a:rPr lang="en-US" altLang="ko-KR" dirty="0" smtClean="0"/>
              <a:t>@</a:t>
            </a:r>
            <a:r>
              <a:rPr lang="en-US" altLang="ko-KR" dirty="0" smtClean="0">
                <a:solidFill>
                  <a:srgbClr val="0070C0"/>
                </a:solidFill>
              </a:rPr>
              <a:t>&lt;nuc2 IP address&gt;</a:t>
            </a:r>
            <a:r>
              <a:rPr lang="en-US" altLang="ko-KR" dirty="0" smtClean="0"/>
              <a:t>’s password</a:t>
            </a:r>
            <a:r>
              <a:rPr lang="en-US" altLang="ko-KR" dirty="0" smtClean="0">
                <a:solidFill>
                  <a:srgbClr val="0070C0"/>
                </a:solidFill>
              </a:rPr>
              <a:t> : &lt;nuc2 pw&gt;</a:t>
            </a:r>
            <a:endParaRPr lang="en-US" altLang="ko-KR" dirty="0">
              <a:solidFill>
                <a:srgbClr val="0070C0"/>
              </a:solidFill>
            </a:endParaRPr>
          </a:p>
        </p:txBody>
      </p:sp>
      <p:sp>
        <p:nvSpPr>
          <p:cNvPr id="13" name="직사각형 12"/>
          <p:cNvSpPr/>
          <p:nvPr/>
        </p:nvSpPr>
        <p:spPr>
          <a:xfrm>
            <a:off x="504741" y="2847687"/>
            <a:ext cx="5861861" cy="923330"/>
          </a:xfrm>
          <a:prstGeom prst="rect">
            <a:avLst/>
          </a:prstGeom>
        </p:spPr>
        <p:txBody>
          <a:bodyPr wrap="none">
            <a:spAutoFit/>
          </a:bodyPr>
          <a:lstStyle/>
          <a:p>
            <a:pPr marL="0" lvl="1"/>
            <a:r>
              <a:rPr lang="en-US" altLang="ko-KR" dirty="0" smtClean="0">
                <a:solidFill>
                  <a:srgbClr val="FF0000"/>
                </a:solidFill>
                <a:cs typeface="Times New Roman" panose="02020603050405020304" pitchFamily="18" charset="0"/>
              </a:rPr>
              <a:t>In another new terminal</a:t>
            </a:r>
          </a:p>
          <a:p>
            <a:pPr marL="0" lvl="1"/>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smtClean="0"/>
              <a:t>ssh</a:t>
            </a:r>
            <a:r>
              <a:rPr lang="en-US" altLang="ko-KR" dirty="0" smtClean="0"/>
              <a:t> </a:t>
            </a:r>
            <a:r>
              <a:rPr lang="en-US" altLang="ko-KR" dirty="0" smtClean="0">
                <a:solidFill>
                  <a:srgbClr val="0070C0"/>
                </a:solidFill>
              </a:rPr>
              <a:t>&lt;nuc3 name&gt;</a:t>
            </a:r>
            <a:r>
              <a:rPr lang="en-US" altLang="ko-KR" dirty="0" smtClean="0"/>
              <a:t>@</a:t>
            </a:r>
            <a:r>
              <a:rPr lang="en-US" altLang="ko-KR" dirty="0" smtClean="0">
                <a:solidFill>
                  <a:srgbClr val="0070C0"/>
                </a:solidFill>
              </a:rPr>
              <a:t>&lt;nuc3 IP address&gt;</a:t>
            </a:r>
          </a:p>
          <a:p>
            <a:pPr marL="0" lvl="1"/>
            <a:r>
              <a:rPr lang="en-US" altLang="ko-KR" dirty="0" smtClean="0">
                <a:solidFill>
                  <a:srgbClr val="FF0000"/>
                </a:solidFill>
              </a:rPr>
              <a:t>&gt;</a:t>
            </a:r>
            <a:r>
              <a:rPr lang="en-US" altLang="ko-KR" dirty="0" smtClean="0">
                <a:solidFill>
                  <a:srgbClr val="0070C0"/>
                </a:solidFill>
              </a:rPr>
              <a:t>  &lt;nuc3 name&gt;</a:t>
            </a:r>
            <a:r>
              <a:rPr lang="en-US" altLang="ko-KR" dirty="0" smtClean="0"/>
              <a:t>@</a:t>
            </a:r>
            <a:r>
              <a:rPr lang="en-US" altLang="ko-KR" dirty="0" smtClean="0">
                <a:solidFill>
                  <a:srgbClr val="0070C0"/>
                </a:solidFill>
              </a:rPr>
              <a:t>&lt;nuc3 IP address&gt;</a:t>
            </a:r>
            <a:r>
              <a:rPr lang="en-US" altLang="ko-KR" dirty="0" smtClean="0"/>
              <a:t>’s password</a:t>
            </a:r>
            <a:r>
              <a:rPr lang="en-US" altLang="ko-KR" dirty="0" smtClean="0">
                <a:solidFill>
                  <a:srgbClr val="0070C0"/>
                </a:solidFill>
              </a:rPr>
              <a:t> : &lt;nuc3 pw&gt;</a:t>
            </a:r>
            <a:endParaRPr lang="en-US" altLang="ko-KR" dirty="0">
              <a:solidFill>
                <a:srgbClr val="0070C0"/>
              </a:solidFill>
            </a:endParaRPr>
          </a:p>
        </p:txBody>
      </p:sp>
      <p:pic>
        <p:nvPicPr>
          <p:cNvPr id="4" name="그림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509231" y="3809359"/>
            <a:ext cx="5959675" cy="2162489"/>
          </a:xfrm>
          <a:prstGeom prst="rect">
            <a:avLst/>
          </a:prstGeom>
        </p:spPr>
      </p:pic>
      <p:pic>
        <p:nvPicPr>
          <p:cNvPr id="25" name="그림 24"/>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67455" t="55314" r="7818" b="21286"/>
          <a:stretch/>
        </p:blipFill>
        <p:spPr>
          <a:xfrm>
            <a:off x="3519488" y="4273653"/>
            <a:ext cx="1389876" cy="129671"/>
          </a:xfrm>
          <a:prstGeom prst="rect">
            <a:avLst/>
          </a:prstGeom>
        </p:spPr>
      </p:pic>
      <p:pic>
        <p:nvPicPr>
          <p:cNvPr id="33" name="그림 32"/>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67455" t="55314" r="7818" b="21286"/>
          <a:stretch/>
        </p:blipFill>
        <p:spPr>
          <a:xfrm>
            <a:off x="2181225" y="4407261"/>
            <a:ext cx="671514" cy="129671"/>
          </a:xfrm>
          <a:prstGeom prst="rect">
            <a:avLst/>
          </a:prstGeom>
        </p:spPr>
      </p:pic>
      <p:sp>
        <p:nvSpPr>
          <p:cNvPr id="5" name="순서도: 대체 처리 4"/>
          <p:cNvSpPr/>
          <p:nvPr/>
        </p:nvSpPr>
        <p:spPr>
          <a:xfrm>
            <a:off x="1887389" y="3952401"/>
            <a:ext cx="1147140" cy="306467"/>
          </a:xfrm>
          <a:prstGeom prst="flowChartAlternateProcess">
            <a:avLst/>
          </a:prstGeom>
          <a:solidFill>
            <a:srgbClr val="B2B2B2"/>
          </a:solidFill>
        </p:spPr>
        <p:txBody>
          <a:bodyPr wrap="none">
            <a:spAutoFit/>
          </a:bodyPr>
          <a:lstStyle/>
          <a:p>
            <a:r>
              <a:rPr lang="en-US" altLang="ko-KR" sz="1200" dirty="0" smtClean="0">
                <a:solidFill>
                  <a:srgbClr val="FF0000"/>
                </a:solidFill>
                <a:cs typeface="Times New Roman" panose="02020603050405020304" pitchFamily="18" charset="0"/>
              </a:rPr>
              <a:t>NUC1 terminal</a:t>
            </a:r>
            <a:endParaRPr lang="ko-KR" altLang="en-US" sz="1200" dirty="0"/>
          </a:p>
        </p:txBody>
      </p:sp>
      <p:sp>
        <p:nvSpPr>
          <p:cNvPr id="34" name="순서도: 대체 처리 33"/>
          <p:cNvSpPr/>
          <p:nvPr/>
        </p:nvSpPr>
        <p:spPr>
          <a:xfrm>
            <a:off x="3762224" y="3952401"/>
            <a:ext cx="1127728" cy="306467"/>
          </a:xfrm>
          <a:prstGeom prst="flowChartAlternateProcess">
            <a:avLst/>
          </a:prstGeom>
          <a:solidFill>
            <a:srgbClr val="B2B2B2"/>
          </a:solidFill>
        </p:spPr>
        <p:txBody>
          <a:bodyPr wrap="none">
            <a:spAutoFit/>
          </a:bodyPr>
          <a:lstStyle/>
          <a:p>
            <a:r>
              <a:rPr lang="en-US" altLang="ko-KR" sz="1200" dirty="0" smtClean="0">
                <a:solidFill>
                  <a:srgbClr val="FF0000"/>
                </a:solidFill>
                <a:cs typeface="Times New Roman" panose="02020603050405020304" pitchFamily="18" charset="0"/>
              </a:rPr>
              <a:t>NUC2 terminal</a:t>
            </a:r>
            <a:endParaRPr lang="ko-KR" altLang="en-US" sz="1200" dirty="0"/>
          </a:p>
        </p:txBody>
      </p:sp>
      <p:sp>
        <p:nvSpPr>
          <p:cNvPr id="35" name="순서도: 대체 처리 34"/>
          <p:cNvSpPr/>
          <p:nvPr/>
        </p:nvSpPr>
        <p:spPr>
          <a:xfrm>
            <a:off x="5650216" y="3952401"/>
            <a:ext cx="1127728" cy="306467"/>
          </a:xfrm>
          <a:prstGeom prst="flowChartAlternateProcess">
            <a:avLst/>
          </a:prstGeom>
          <a:solidFill>
            <a:srgbClr val="F4F4F4"/>
          </a:solidFill>
        </p:spPr>
        <p:txBody>
          <a:bodyPr wrap="none">
            <a:spAutoFit/>
          </a:bodyPr>
          <a:lstStyle/>
          <a:p>
            <a:r>
              <a:rPr lang="en-US" altLang="ko-KR" sz="1200" dirty="0" smtClean="0">
                <a:solidFill>
                  <a:srgbClr val="FF0000"/>
                </a:solidFill>
                <a:cs typeface="Times New Roman" panose="02020603050405020304" pitchFamily="18" charset="0"/>
              </a:rPr>
              <a:t>NUC3 terminal</a:t>
            </a:r>
            <a:endParaRPr lang="ko-KR" altLang="en-US" sz="1200" dirty="0"/>
          </a:p>
        </p:txBody>
      </p:sp>
      <p:sp>
        <p:nvSpPr>
          <p:cNvPr id="36" name="순서도: 대체 처리 35"/>
          <p:cNvSpPr/>
          <p:nvPr/>
        </p:nvSpPr>
        <p:spPr>
          <a:xfrm>
            <a:off x="6483089" y="5524331"/>
            <a:ext cx="901106" cy="374571"/>
          </a:xfrm>
          <a:prstGeom prst="flowChartAlternateProcess">
            <a:avLst/>
          </a:prstGeom>
          <a:solidFill>
            <a:srgbClr val="1D1D1D"/>
          </a:solidFill>
        </p:spPr>
        <p:txBody>
          <a:bodyPr wrap="none">
            <a:spAutoFit/>
          </a:bodyPr>
          <a:lstStyle/>
          <a:p>
            <a:r>
              <a:rPr lang="en-US" altLang="ko-KR" sz="1600" dirty="0" smtClean="0">
                <a:solidFill>
                  <a:srgbClr val="FF0000"/>
                </a:solidFill>
                <a:cs typeface="Times New Roman" panose="02020603050405020304" pitchFamily="18" charset="0"/>
              </a:rPr>
              <a:t>In NUC1</a:t>
            </a:r>
            <a:endParaRPr lang="ko-KR" altLang="en-US" sz="1600" dirty="0"/>
          </a:p>
        </p:txBody>
      </p:sp>
    </p:spTree>
    <p:extLst>
      <p:ext uri="{BB962C8B-B14F-4D97-AF65-F5344CB8AC3E}">
        <p14:creationId xmlns:p14="http://schemas.microsoft.com/office/powerpoint/2010/main" val="1539679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247317"/>
          </a:xfrm>
          <a:prstGeom prst="rect">
            <a:avLst/>
          </a:prstGeom>
          <a:solidFill>
            <a:schemeClr val="bg1"/>
          </a:solidFill>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a:t>
            </a:r>
            <a:r>
              <a:rPr lang="en-US" altLang="ko-KR" sz="3200" dirty="0" smtClean="0">
                <a:solidFill>
                  <a:srgbClr val="0070C0"/>
                </a:solidFill>
                <a:latin typeface="+mj-ea"/>
                <a:ea typeface="+mj-ea"/>
              </a:rPr>
              <a:t>(3/4</a:t>
            </a:r>
            <a:r>
              <a:rPr lang="en-US" altLang="ko-KR" sz="3200" dirty="0" smtClean="0">
                <a:solidFill>
                  <a:srgbClr val="0070C0"/>
                </a:solidFill>
                <a:latin typeface="+mj-ea"/>
                <a:ea typeface="+mj-ea"/>
              </a:rPr>
              <a:t>)</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smtClean="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nuc02</a:t>
            </a:r>
          </a:p>
          <a:p>
            <a:pPr marL="342900" indent="-342900">
              <a:buFont typeface="+mj-lt"/>
              <a:buAutoNum type="arabicPeriod"/>
            </a:pPr>
            <a:r>
              <a:rPr lang="en-US" altLang="ko-KR" sz="2000" dirty="0"/>
              <a:t>From </a:t>
            </a:r>
            <a:r>
              <a:rPr lang="en-US" altLang="ko-KR" sz="2000" b="1" dirty="0">
                <a:solidFill>
                  <a:srgbClr val="FF0000"/>
                </a:solidFill>
              </a:rPr>
              <a:t>NUC </a:t>
            </a:r>
            <a:r>
              <a:rPr lang="en-US" altLang="ko-KR" sz="2000" b="1" dirty="0" smtClean="0">
                <a:solidFill>
                  <a:srgbClr val="FF0000"/>
                </a:solidFill>
              </a:rPr>
              <a:t>3 </a:t>
            </a:r>
            <a:r>
              <a:rPr lang="en-US" altLang="ko-KR" sz="2000" b="1" dirty="0">
                <a:solidFill>
                  <a:srgbClr val="FF0000"/>
                </a:solidFill>
              </a:rPr>
              <a:t>:</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nuc03</a:t>
            </a:r>
          </a:p>
          <a:p>
            <a:pPr lvl="1"/>
            <a:endParaRPr lang="en-US" altLang="ko-KR" dirty="0" smtClean="0">
              <a:latin typeface="Consolas" panose="020B0609020204030204" pitchFamily="49" charset="0"/>
            </a:endParaRPr>
          </a:p>
          <a:p>
            <a:pPr marL="342900" indent="-342900">
              <a:buFont typeface="+mj-lt"/>
              <a:buAutoNum type="arabicPeriod"/>
            </a:pPr>
            <a:r>
              <a:rPr lang="en-US" altLang="ko-KR" sz="2000" dirty="0" smtClean="0"/>
              <a:t>Edit </a:t>
            </a:r>
            <a:r>
              <a:rPr lang="en-US" altLang="ko-KR" sz="2000" dirty="0"/>
              <a:t>/</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smtClean="0">
                <a:solidFill>
                  <a:srgbClr val="0070C0"/>
                </a:solidFill>
                <a:latin typeface="Consolas" panose="020B0609020204030204" pitchFamily="49" charset="0"/>
              </a:rPr>
              <a:t>IP </a:t>
            </a:r>
            <a:r>
              <a:rPr lang="en-US" altLang="ko-KR" dirty="0">
                <a:solidFill>
                  <a:srgbClr val="0070C0"/>
                </a:solidFill>
                <a:latin typeface="Consolas" panose="020B0609020204030204" pitchFamily="49" charset="0"/>
              </a:rPr>
              <a:t>Address of NUC </a:t>
            </a:r>
            <a:r>
              <a:rPr lang="en-US" altLang="ko-KR" dirty="0" smtClean="0">
                <a:solidFill>
                  <a:srgbClr val="0070C0"/>
                </a:solidFill>
                <a:latin typeface="Consolas" panose="020B0609020204030204" pitchFamily="49" charset="0"/>
              </a:rPr>
              <a:t>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smtClean="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smtClean="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a:t>
            </a:r>
            <a:r>
              <a:rPr lang="en-US" altLang="ko-KR" sz="3200" dirty="0" smtClean="0">
                <a:solidFill>
                  <a:srgbClr val="0070C0"/>
                </a:solidFill>
                <a:latin typeface="+mj-ea"/>
                <a:ea typeface="+mj-ea"/>
              </a:rPr>
              <a:t>(4/4</a:t>
            </a:r>
            <a:r>
              <a:rPr lang="en-US" altLang="ko-KR" sz="3200" dirty="0" smtClean="0">
                <a:solidFill>
                  <a:srgbClr val="0070C0"/>
                </a:solidFill>
                <a:latin typeface="+mj-ea"/>
                <a:ea typeface="+mj-ea"/>
              </a:rPr>
              <a:t>)</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smtClean="0">
                <a:solidFill>
                  <a:srgbClr val="FF0000"/>
                </a:solidFill>
                <a:latin typeface="+mn-ea"/>
              </a:rPr>
              <a:t>Boxes </a:t>
            </a:r>
            <a:r>
              <a:rPr lang="en-US" altLang="ko-KR" sz="2200" dirty="0">
                <a:solidFill>
                  <a:srgbClr val="FF0000"/>
                </a:solidFill>
                <a:latin typeface="+mn-ea"/>
              </a:rPr>
              <a:t>preparation: </a:t>
            </a:r>
            <a:endParaRPr lang="en-US" altLang="ko-KR" sz="2200" dirty="0" smtClean="0">
              <a:solidFill>
                <a:srgbClr val="FF0000"/>
              </a:solidFill>
              <a:latin typeface="+mn-ea"/>
            </a:endParaRPr>
          </a:p>
          <a:p>
            <a:r>
              <a:rPr lang="en-US" altLang="ko-KR" sz="2200" dirty="0">
                <a:solidFill>
                  <a:srgbClr val="FF0000"/>
                </a:solidFill>
                <a:latin typeface="+mn-ea"/>
              </a:rPr>
              <a:t> </a:t>
            </a:r>
            <a:r>
              <a:rPr lang="en-US" altLang="ko-KR" sz="2200" dirty="0" smtClean="0">
                <a:solidFill>
                  <a:srgbClr val="FF0000"/>
                </a:solidFill>
                <a:latin typeface="+mn-ea"/>
              </a:rPr>
              <a:t>   Check full </a:t>
            </a:r>
            <a:r>
              <a:rPr lang="en-US" altLang="ko-KR" sz="2200" dirty="0">
                <a:solidFill>
                  <a:srgbClr val="FF0000"/>
                </a:solidFill>
                <a:latin typeface="+mn-ea"/>
              </a:rPr>
              <a:t>network connectivity between all </a:t>
            </a:r>
            <a:r>
              <a:rPr lang="en-US" altLang="ko-KR" sz="2200" dirty="0" smtClean="0">
                <a:solidFill>
                  <a:srgbClr val="FF0000"/>
                </a:solidFill>
                <a:latin typeface="+mn-ea"/>
              </a:rPr>
              <a:t>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smtClean="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smtClean="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smtClean="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smtClean="0">
                <a:solidFill>
                  <a:srgbClr val="FF0000"/>
                </a:solidFill>
              </a:rPr>
              <a:t>$ ping nuc02</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#1-1 </a:t>
            </a:r>
            <a:r>
              <a:rPr lang="en-US" altLang="ko-KR" sz="3200" dirty="0" smtClean="0">
                <a:solidFill>
                  <a:srgbClr val="0070C0"/>
                </a:solidFill>
                <a:latin typeface="+mj-ea"/>
              </a:rPr>
              <a:t>Preparations </a:t>
            </a:r>
            <a:r>
              <a:rPr lang="en-US" altLang="ko-KR" sz="3200" dirty="0">
                <a:solidFill>
                  <a:srgbClr val="0070C0"/>
                </a:solidFill>
                <a:latin typeface="+mj-ea"/>
              </a:rPr>
              <a:t>for 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18" name="직사각형 17"/>
          <p:cNvSpPr/>
          <p:nvPr/>
        </p:nvSpPr>
        <p:spPr>
          <a:xfrm>
            <a:off x="11607" y="2030591"/>
            <a:ext cx="9119286" cy="280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20243" y="2030591"/>
            <a:ext cx="8635826"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apt-transport-https </a:t>
            </a:r>
            <a:r>
              <a:rPr lang="en-US" altLang="ko-KR" dirty="0" err="1"/>
              <a:t>ca</a:t>
            </a:r>
            <a:r>
              <a:rPr lang="en-US" altLang="ko-KR" dirty="0"/>
              <a:t>-certificates curl software-properties-common</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curl </a:t>
            </a:r>
            <a:r>
              <a:rPr lang="en-US" altLang="ko-KR" dirty="0"/>
              <a:t>-</a:t>
            </a:r>
            <a:r>
              <a:rPr lang="en-US" altLang="ko-KR" dirty="0" err="1"/>
              <a:t>fsSL</a:t>
            </a:r>
            <a:r>
              <a:rPr lang="en-US" altLang="ko-KR" dirty="0"/>
              <a:t> https://download.docker.com/linux/ubuntu/gpg | </a:t>
            </a:r>
            <a:r>
              <a:rPr lang="en-US" altLang="ko-KR" dirty="0" err="1"/>
              <a:t>sudo</a:t>
            </a:r>
            <a:r>
              <a:rPr lang="en-US" altLang="ko-KR" dirty="0"/>
              <a:t> apt-key add -</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apt-key fingerprint 0EBFCD88</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add-apt-repository \</a:t>
            </a:r>
          </a:p>
          <a:p>
            <a:pPr marL="0" lvl="1"/>
            <a:r>
              <a:rPr lang="en-US" altLang="ko-KR" dirty="0"/>
              <a:t>   "deb [arch=amd64] https://download.docker.com/linux/ubuntu \</a:t>
            </a:r>
          </a:p>
          <a:p>
            <a:pPr marL="0" lvl="1"/>
            <a:r>
              <a:rPr lang="en-US" altLang="ko-KR" dirty="0"/>
              <a:t>   $(</a:t>
            </a:r>
            <a:r>
              <a:rPr lang="en-US" altLang="ko-KR" dirty="0" err="1"/>
              <a:t>lsb_release</a:t>
            </a:r>
            <a:r>
              <a:rPr lang="en-US" altLang="ko-KR" dirty="0"/>
              <a:t> -</a:t>
            </a:r>
            <a:r>
              <a:rPr lang="en-US" altLang="ko-KR" dirty="0" err="1"/>
              <a:t>cs</a:t>
            </a:r>
            <a:r>
              <a:rPr lang="en-US" altLang="ko-KR" dirty="0"/>
              <a:t>) \</a:t>
            </a:r>
          </a:p>
          <a:p>
            <a:pPr marL="0" lvl="1"/>
            <a:r>
              <a:rPr lang="en-US" altLang="ko-KR" dirty="0"/>
              <a:t>   stable"</a:t>
            </a:r>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smtClean="0"/>
              <a:t>docker-ce</a:t>
            </a:r>
            <a:endParaRPr lang="en-US" altLang="ko-KR" dirty="0"/>
          </a:p>
        </p:txBody>
      </p:sp>
      <p:sp>
        <p:nvSpPr>
          <p:cNvPr id="8" name="직사각형 7"/>
          <p:cNvSpPr/>
          <p:nvPr/>
        </p:nvSpPr>
        <p:spPr>
          <a:xfrm>
            <a:off x="61110" y="1305386"/>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5536070"/>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5153837"/>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a:t>
            </a:r>
            <a:r>
              <a:rPr lang="en-US" altLang="ko-KR" b="1" dirty="0" smtClean="0"/>
              <a:t>installation</a:t>
            </a:r>
            <a:endParaRPr lang="en-US" altLang="ko-KR" b="1" dirty="0"/>
          </a:p>
        </p:txBody>
      </p:sp>
      <p:sp>
        <p:nvSpPr>
          <p:cNvPr id="3" name="직사각형 2"/>
          <p:cNvSpPr/>
          <p:nvPr/>
        </p:nvSpPr>
        <p:spPr>
          <a:xfrm>
            <a:off x="61110" y="1591366"/>
            <a:ext cx="5454713"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a:t>
            </a:r>
            <a:r>
              <a:rPr lang="en-US" altLang="ko-KR" b="1" dirty="0" err="1"/>
              <a:t>Docker</a:t>
            </a:r>
            <a:r>
              <a:rPr lang="en-US" altLang="ko-KR" b="1" dirty="0"/>
              <a:t> Installation </a:t>
            </a:r>
          </a:p>
        </p:txBody>
      </p:sp>
      <p:sp>
        <p:nvSpPr>
          <p:cNvPr id="5" name="직사각형 4"/>
          <p:cNvSpPr/>
          <p:nvPr/>
        </p:nvSpPr>
        <p:spPr>
          <a:xfrm>
            <a:off x="120243" y="5607298"/>
            <a:ext cx="3018519" cy="369332"/>
          </a:xfrm>
          <a:prstGeom prst="rect">
            <a:avLst/>
          </a:prstGeom>
        </p:spPr>
        <p:txBody>
          <a:bodyPr wrap="non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a:t>xfsprogs</a:t>
            </a:r>
            <a:endParaRPr lang="en-US" altLang="ko-KR" dirty="0"/>
          </a:p>
        </p:txBody>
      </p:sp>
    </p:spTree>
    <p:extLst>
      <p:ext uri="{BB962C8B-B14F-4D97-AF65-F5344CB8AC3E}">
        <p14:creationId xmlns:p14="http://schemas.microsoft.com/office/powerpoint/2010/main" val="1364720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748445" y="2154725"/>
            <a:ext cx="7663100" cy="3324382"/>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1</a:t>
                </a:r>
              </a:p>
              <a:p>
                <a:pPr algn="ctr"/>
                <a:r>
                  <a:rPr lang="en-US" altLang="ko-KR" sz="1200" b="1" dirty="0" smtClean="0">
                    <a:solidFill>
                      <a:prstClr val="black"/>
                    </a:solidFill>
                  </a:rPr>
                  <a:t>(NUC02)</a:t>
                </a:r>
                <a:endParaRPr lang="en-US" altLang="ko-KR" sz="1200" b="1" dirty="0">
                  <a:solidFill>
                    <a:prstClr val="black"/>
                  </a:solidFill>
                </a:endParaRP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Master</a:t>
              </a:r>
              <a:r>
                <a:rPr lang="en-US" altLang="ko-KR" sz="1200" b="1" dirty="0">
                  <a:solidFill>
                    <a:prstClr val="black"/>
                  </a:solidFill>
                </a:rPr>
                <a:t/>
              </a:r>
              <a:br>
                <a:rPr lang="en-US" altLang="ko-KR" sz="1200" b="1" dirty="0">
                  <a:solidFill>
                    <a:prstClr val="black"/>
                  </a:solidFill>
                </a:rPr>
              </a:br>
              <a:r>
                <a:rPr lang="en-US" altLang="ko-KR" sz="1200" b="1" dirty="0">
                  <a:solidFill>
                    <a:prstClr val="black"/>
                  </a:solidFill>
                </a:rPr>
                <a:t>(</a:t>
              </a:r>
              <a:r>
                <a:rPr lang="en-US" altLang="ko-KR" sz="1200" b="1" dirty="0" smtClean="0">
                  <a:solidFill>
                    <a:prstClr val="black"/>
                  </a:solidFill>
                </a:rPr>
                <a:t>NUC01)</a:t>
              </a:r>
              <a:endParaRPr lang="en-US" altLang="ko-KR" sz="1200" b="1" dirty="0">
                <a:solidFill>
                  <a:prstClr val="black"/>
                </a:solidFill>
              </a:endParaRP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2</a:t>
                </a:r>
              </a:p>
              <a:p>
                <a:pPr algn="ctr"/>
                <a:r>
                  <a:rPr lang="en-US" altLang="ko-KR" sz="1200" b="1" dirty="0">
                    <a:solidFill>
                      <a:prstClr val="black"/>
                    </a:solidFill>
                  </a:rPr>
                  <a:t>(</a:t>
                </a:r>
                <a:r>
                  <a:rPr lang="en-US" altLang="ko-KR" sz="1200" b="1" dirty="0" smtClean="0">
                    <a:solidFill>
                      <a:prstClr val="black"/>
                    </a:solidFill>
                  </a:rPr>
                  <a:t>NUC03)</a:t>
                </a:r>
                <a:endParaRPr lang="en-US" altLang="ko-KR" sz="1200" b="1" dirty="0">
                  <a:solidFill>
                    <a:prstClr val="black"/>
                  </a:solidFill>
                </a:endParaRPr>
              </a:p>
            </p:txBody>
          </p:sp>
        </p:grpSp>
      </p:grpSp>
      <p:sp>
        <p:nvSpPr>
          <p:cNvPr id="2" name="TextBox 1"/>
          <p:cNvSpPr txBox="1"/>
          <p:nvPr/>
        </p:nvSpPr>
        <p:spPr>
          <a:xfrm>
            <a:off x="1520767" y="5578609"/>
            <a:ext cx="6206635" cy="369332"/>
          </a:xfrm>
          <a:prstGeom prst="rect">
            <a:avLst/>
          </a:prstGeom>
          <a:noFill/>
        </p:spPr>
        <p:txBody>
          <a:bodyPr wrap="none" rtlCol="0">
            <a:spAutoFit/>
          </a:bodyPr>
          <a:lstStyle/>
          <a:p>
            <a:r>
              <a:rPr lang="en-US" altLang="ko-KR" dirty="0" smtClean="0"/>
              <a:t>We will deploy </a:t>
            </a:r>
            <a:r>
              <a:rPr lang="en-US" altLang="ko-KR" dirty="0" err="1" smtClean="0"/>
              <a:t>kubernetes</a:t>
            </a:r>
            <a:r>
              <a:rPr lang="en-US" altLang="ko-KR" dirty="0" smtClean="0"/>
              <a:t> on All NUCs and configure as above </a:t>
            </a:r>
            <a:endParaRPr lang="ko-KR" altLang="en-US" dirty="0"/>
          </a:p>
        </p:txBody>
      </p:sp>
    </p:spTree>
    <p:extLst>
      <p:ext uri="{BB962C8B-B14F-4D97-AF65-F5344CB8AC3E}">
        <p14:creationId xmlns:p14="http://schemas.microsoft.com/office/powerpoint/2010/main" val="2951051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2360753"/>
            <a:ext cx="9123648" cy="3416320"/>
          </a:xfrm>
          <a:prstGeom prst="rect">
            <a:avLst/>
          </a:prstGeom>
          <a:ln w="31750">
            <a:solidFill>
              <a:srgbClr val="C00000"/>
            </a:solidFill>
          </a:ln>
        </p:spPr>
        <p:txBody>
          <a:bodyPr wrap="square">
            <a:spAutoFit/>
          </a:bodyPr>
          <a:lstStyle/>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450165"/>
            <a:ext cx="7514429" cy="1200329"/>
          </a:xfrm>
          <a:prstGeom prst="rect">
            <a:avLst/>
          </a:prstGeom>
          <a:noFill/>
        </p:spPr>
        <p:txBody>
          <a:bodyPr wrap="none" rtlCol="0">
            <a:spAutoFit/>
          </a:bodyPr>
          <a:lstStyle/>
          <a:p>
            <a:pPr marL="0" lvl="1"/>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smtClean="0"/>
              <a:t>apt-get </a:t>
            </a:r>
            <a:r>
              <a:rPr lang="en-US" altLang="ko-KR" dirty="0"/>
              <a:t>update</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install -y </a:t>
            </a:r>
            <a:r>
              <a:rPr lang="en-US" altLang="ko-KR" dirty="0" smtClean="0"/>
              <a:t>--allow-downgrades </a:t>
            </a:r>
            <a:r>
              <a:rPr lang="en-US" altLang="ko-KR" dirty="0" err="1" smtClean="0"/>
              <a:t>kubelet</a:t>
            </a:r>
            <a:r>
              <a:rPr lang="en-US" altLang="ko-KR" dirty="0" smtClean="0"/>
              <a:t>=1.14.1-00 </a:t>
            </a:r>
            <a:r>
              <a:rPr lang="en-US" altLang="ko-KR" dirty="0" err="1" smtClean="0"/>
              <a:t>kubeadm</a:t>
            </a:r>
            <a:r>
              <a:rPr lang="en-US" altLang="ko-KR" dirty="0" smtClean="0"/>
              <a:t>=1.14.1-00</a:t>
            </a:r>
          </a:p>
          <a:p>
            <a:pPr marL="0" lvl="1"/>
            <a:r>
              <a:rPr lang="en-US" altLang="ko-KR" dirty="0" smtClean="0"/>
              <a:t>   </a:t>
            </a:r>
            <a:r>
              <a:rPr lang="en-US" altLang="ko-KR" dirty="0" err="1" smtClean="0"/>
              <a:t>kubectl</a:t>
            </a:r>
            <a:r>
              <a:rPr lang="en-US" altLang="ko-KR" dirty="0" smtClean="0"/>
              <a:t>=1.14.1-00 </a:t>
            </a:r>
            <a:r>
              <a:rPr lang="en-US" altLang="ko-KR" dirty="0" err="1" smtClean="0"/>
              <a:t>kubernetes-cni</a:t>
            </a:r>
            <a:r>
              <a:rPr lang="en-US" altLang="ko-KR" dirty="0" smtClean="0"/>
              <a:t>=0.7.5-00</a:t>
            </a:r>
            <a:endParaRPr lang="ko-KR" altLang="en-US"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exit</a:t>
            </a:r>
            <a:endParaRPr lang="ko-KR" altLang="en-US" dirty="0"/>
          </a:p>
        </p:txBody>
      </p:sp>
      <p:sp>
        <p:nvSpPr>
          <p:cNvPr id="8" name="직사각형 7"/>
          <p:cNvSpPr/>
          <p:nvPr/>
        </p:nvSpPr>
        <p:spPr>
          <a:xfrm>
            <a:off x="107997" y="198219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4885583" y="5290385"/>
            <a:ext cx="2600777" cy="369332"/>
          </a:xfrm>
          <a:prstGeom prst="rect">
            <a:avLst/>
          </a:prstGeom>
        </p:spPr>
        <p:txBody>
          <a:bodyPr wrap="none">
            <a:spAutoFit/>
          </a:bodyPr>
          <a:lstStyle/>
          <a:p>
            <a:r>
              <a:rPr lang="ko-KR" altLang="en-US" b="1" dirty="0" err="1">
                <a:solidFill>
                  <a:srgbClr val="FF0000"/>
                </a:solidFill>
              </a:rPr>
              <a:t>Disable</a:t>
            </a:r>
            <a:r>
              <a:rPr lang="ko-KR" altLang="en-US" b="1" dirty="0">
                <a:solidFill>
                  <a:srgbClr val="FF0000"/>
                </a:solidFill>
              </a:rPr>
              <a:t> </a:t>
            </a:r>
            <a:r>
              <a:rPr lang="ko-KR" altLang="en-US" b="1" dirty="0" err="1">
                <a:solidFill>
                  <a:srgbClr val="FF0000"/>
                </a:solidFill>
              </a:rPr>
              <a:t>root</a:t>
            </a:r>
            <a:r>
              <a:rPr lang="ko-KR" altLang="en-US" b="1" dirty="0">
                <a:solidFill>
                  <a:srgbClr val="FF0000"/>
                </a:solidFill>
              </a:rPr>
              <a:t> </a:t>
            </a:r>
            <a:r>
              <a:rPr lang="ko-KR" altLang="en-US" b="1" dirty="0" err="1" smtClean="0">
                <a:solidFill>
                  <a:srgbClr val="FF0000"/>
                </a:solidFill>
              </a:rPr>
              <a:t>permissions</a:t>
            </a:r>
            <a:endParaRPr lang="ko-KR" altLang="en-US" b="1" dirty="0">
              <a:solidFill>
                <a:srgbClr val="FF0000"/>
              </a:solidFill>
            </a:endParaRPr>
          </a:p>
        </p:txBody>
      </p:sp>
      <p:cxnSp>
        <p:nvCxnSpPr>
          <p:cNvPr id="7" name="직선 화살표 연결선 6"/>
          <p:cNvCxnSpPr/>
          <p:nvPr/>
        </p:nvCxnSpPr>
        <p:spPr>
          <a:xfrm flipH="1">
            <a:off x="997528" y="5509650"/>
            <a:ext cx="3788228" cy="1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0073" y="2418840"/>
            <a:ext cx="8242064" cy="2031325"/>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su</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 &amp;&amp; apt-get install -y apt-transport-https </a:t>
            </a:r>
            <a:r>
              <a:rPr lang="en-US" altLang="ko-KR" dirty="0" smtClean="0"/>
              <a:t>curl </a:t>
            </a:r>
            <a:r>
              <a:rPr lang="en-US" altLang="ko-KR" dirty="0" err="1" smtClean="0"/>
              <a:t>ipvsadm</a:t>
            </a:r>
            <a:r>
              <a:rPr lang="en-US" altLang="ko-KR" dirty="0" smtClean="0"/>
              <a:t> </a:t>
            </a:r>
            <a:r>
              <a:rPr lang="en-US" altLang="ko-KR" dirty="0" err="1" smtClean="0"/>
              <a:t>wget</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a:t>
            </a:r>
            <a:r>
              <a:rPr lang="en-US" altLang="ko-KR" dirty="0"/>
              <a:t>-s https://packages.cloud.google.com/apt/doc/apt-key.gpg | apt-key add -</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cat </a:t>
            </a:r>
            <a:r>
              <a:rPr lang="en-US" altLang="ko-KR" dirty="0"/>
              <a:t>&lt;&lt;EOF </a:t>
            </a:r>
            <a:r>
              <a:rPr lang="en-US" altLang="ko-KR" dirty="0" smtClean="0"/>
              <a:t>| tee /</a:t>
            </a:r>
            <a:r>
              <a:rPr lang="en-US" altLang="ko-KR" dirty="0" err="1" smtClean="0"/>
              <a:t>etc</a:t>
            </a:r>
            <a:r>
              <a:rPr lang="en-US" altLang="ko-KR" dirty="0" smtClean="0"/>
              <a:t>/apt/</a:t>
            </a:r>
            <a:r>
              <a:rPr lang="en-US" altLang="ko-KR" dirty="0" err="1" smtClean="0"/>
              <a:t>sources.list.d</a:t>
            </a:r>
            <a:r>
              <a:rPr lang="en-US" altLang="ko-KR" dirty="0" smtClean="0"/>
              <a:t>/</a:t>
            </a:r>
            <a:r>
              <a:rPr lang="en-US" altLang="ko-KR" dirty="0" err="1" smtClean="0"/>
              <a:t>kubernetes.list</a:t>
            </a:r>
            <a:endParaRPr lang="en-US" altLang="ko-KR" dirty="0"/>
          </a:p>
          <a:p>
            <a:pPr marL="0" lvl="2"/>
            <a:r>
              <a:rPr lang="en-US" altLang="ko-KR" dirty="0" smtClean="0">
                <a:solidFill>
                  <a:srgbClr val="FF0000"/>
                </a:solidFill>
              </a:rPr>
              <a:t>&gt;</a:t>
            </a:r>
            <a:r>
              <a:rPr lang="en-US" altLang="ko-KR" dirty="0" smtClean="0"/>
              <a:t> deb </a:t>
            </a:r>
            <a:r>
              <a:rPr lang="en-US" altLang="ko-KR" dirty="0"/>
              <a:t>http://apt.kubernetes.io/ </a:t>
            </a:r>
            <a:r>
              <a:rPr lang="en-US" altLang="ko-KR" dirty="0" err="1"/>
              <a:t>kubernetes-xenial</a:t>
            </a:r>
            <a:r>
              <a:rPr lang="en-US" altLang="ko-KR" dirty="0"/>
              <a:t> </a:t>
            </a:r>
            <a:r>
              <a:rPr lang="en-US" altLang="ko-KR" dirty="0" smtClean="0"/>
              <a:t>main</a:t>
            </a:r>
            <a:endParaRPr lang="en-US" altLang="ko-KR" dirty="0"/>
          </a:p>
          <a:p>
            <a:pPr marL="0" lvl="2"/>
            <a:r>
              <a:rPr lang="en-US" altLang="ko-KR" dirty="0" smtClean="0">
                <a:solidFill>
                  <a:srgbClr val="FF0000"/>
                </a:solidFill>
              </a:rPr>
              <a:t>&gt;</a:t>
            </a:r>
            <a:r>
              <a:rPr lang="en-US" altLang="ko-KR" dirty="0" smtClean="0"/>
              <a:t> EOF</a:t>
            </a:r>
          </a:p>
          <a:p>
            <a:pPr marL="0" lvl="2"/>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-s https://packages.cloud.google.com/apt/doc/apt-key.gpg | </a:t>
            </a:r>
            <a:r>
              <a:rPr lang="en-US" altLang="ko-KR" dirty="0" err="1" smtClean="0"/>
              <a:t>sudo</a:t>
            </a:r>
            <a:r>
              <a:rPr lang="en-US" altLang="ko-KR" dirty="0" smtClean="0"/>
              <a:t> apt-key add -</a:t>
            </a:r>
            <a:endParaRPr lang="en-US" altLang="ko-KR" dirty="0"/>
          </a:p>
        </p:txBody>
      </p:sp>
    </p:spTree>
    <p:extLst>
      <p:ext uri="{BB962C8B-B14F-4D97-AF65-F5344CB8AC3E}">
        <p14:creationId xmlns:p14="http://schemas.microsoft.com/office/powerpoint/2010/main" val="3847894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#1-3 </a:t>
            </a:r>
            <a:r>
              <a:rPr lang="en-US" altLang="ko-KR" sz="3200" dirty="0" smtClean="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6772047" cy="1446550"/>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vi /</a:t>
            </a:r>
            <a:r>
              <a:rPr lang="en-US" altLang="ko-KR" dirty="0" err="1"/>
              <a:t>etc</a:t>
            </a:r>
            <a:r>
              <a:rPr lang="en-US" altLang="ko-KR" dirty="0"/>
              <a:t>/</a:t>
            </a:r>
            <a:r>
              <a:rPr lang="en-US" altLang="ko-KR" dirty="0" err="1"/>
              <a:t>systemd</a:t>
            </a:r>
            <a:r>
              <a:rPr lang="en-US" altLang="ko-KR" dirty="0"/>
              <a:t>/system/</a:t>
            </a:r>
            <a:r>
              <a:rPr lang="en-US" altLang="ko-KR" dirty="0" err="1"/>
              <a:t>kubelet.service.d</a:t>
            </a:r>
            <a:r>
              <a:rPr lang="en-US" altLang="ko-KR" dirty="0"/>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Environment="KUBELET_EXTRA_ARGS=--fail-swap-on=false" </a:t>
            </a:r>
            <a:r>
              <a:rPr lang="en-US" altLang="ko-KR" dirty="0">
                <a:sym typeface="Wingdings" panose="05000000000000000000" pitchFamily="2" charset="2"/>
              </a:rPr>
              <a: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23330"/>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885012" cy="1169551"/>
          </a:xfrm>
          <a:prstGeom prst="rect">
            <a:avLst/>
          </a:prstGeom>
          <a:noFill/>
        </p:spPr>
        <p:txBody>
          <a:bodyPr wrap="square" rtlCol="0">
            <a:spAutoFit/>
          </a:bodyPr>
          <a:lstStyle/>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swapoff</a:t>
            </a:r>
            <a:r>
              <a:rPr lang="en-US" altLang="ko-KR" sz="1600" dirty="0"/>
              <a:t> -a </a:t>
            </a:r>
            <a:endParaRPr lang="en-US" altLang="ko-KR" b="1" dirty="0"/>
          </a:p>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sed</a:t>
            </a:r>
            <a:r>
              <a:rPr lang="en-US" altLang="ko-KR" sz="1600" dirty="0"/>
              <a:t> </a:t>
            </a:r>
            <a:r>
              <a:rPr lang="en-US" altLang="ko-KR" sz="1600" dirty="0" smtClean="0"/>
              <a:t>-</a:t>
            </a:r>
            <a:r>
              <a:rPr lang="en-US" altLang="ko-KR" sz="1600" dirty="0"/>
              <a:t>e</a:t>
            </a:r>
            <a:r>
              <a:rPr lang="en-US" altLang="ko-KR" sz="1600" dirty="0" smtClean="0"/>
              <a:t> '/\/</a:t>
            </a:r>
            <a:r>
              <a:rPr lang="en-US" altLang="ko-KR" sz="1600" dirty="0" err="1" smtClean="0"/>
              <a:t>swapfile</a:t>
            </a:r>
            <a:r>
              <a:rPr lang="en-US" altLang="ko-KR" sz="1600" dirty="0" smtClean="0"/>
              <a:t>/s/^/#/g</a:t>
            </a:r>
            <a:r>
              <a:rPr lang="en-US" altLang="ko-KR" sz="1600" dirty="0"/>
              <a:t>' </a:t>
            </a:r>
            <a:r>
              <a:rPr lang="en-US" altLang="ko-KR" sz="1600" dirty="0" smtClean="0"/>
              <a:t>-</a:t>
            </a:r>
            <a:r>
              <a:rPr lang="en-US" altLang="ko-KR" sz="1600" dirty="0" err="1" smtClean="0"/>
              <a:t>i</a:t>
            </a:r>
            <a:r>
              <a:rPr lang="en-US" altLang="ko-KR" sz="1600" dirty="0" smtClean="0"/>
              <a:t> /</a:t>
            </a:r>
            <a:r>
              <a:rPr lang="en-US" altLang="ko-KR" sz="1600" dirty="0" err="1" smtClean="0"/>
              <a:t>etc</a:t>
            </a:r>
            <a:r>
              <a:rPr lang="en-US" altLang="ko-KR" sz="1600" dirty="0" smtClean="0"/>
              <a:t>/</a:t>
            </a:r>
            <a:r>
              <a:rPr lang="en-US" altLang="ko-KR" sz="1600" dirty="0" err="1" smtClean="0"/>
              <a:t>fstab</a:t>
            </a:r>
            <a:endParaRPr lang="en-US" altLang="ko-KR" sz="1600" dirty="0" smtClean="0"/>
          </a:p>
          <a:p>
            <a:r>
              <a:rPr lang="en-US" altLang="ko-KR" sz="1600" dirty="0">
                <a:solidFill>
                  <a:srgbClr val="FF0000"/>
                </a:solidFill>
              </a:rPr>
              <a:t>$</a:t>
            </a:r>
            <a:r>
              <a:rPr lang="en-US" altLang="ko-KR" sz="1600" dirty="0"/>
              <a:t> </a:t>
            </a:r>
            <a:r>
              <a:rPr lang="en-US" altLang="ko-KR" sz="1600" dirty="0" err="1"/>
              <a:t>sudo</a:t>
            </a:r>
            <a:r>
              <a:rPr lang="en-US" altLang="ko-KR" sz="1600" dirty="0"/>
              <a:t> </a:t>
            </a:r>
            <a:r>
              <a:rPr lang="en-US" altLang="ko-KR" sz="1600" dirty="0" err="1"/>
              <a:t>sed</a:t>
            </a:r>
            <a:r>
              <a:rPr lang="en-US" altLang="ko-KR" sz="1600" dirty="0"/>
              <a:t> </a:t>
            </a:r>
            <a:r>
              <a:rPr lang="en-US" altLang="ko-KR" sz="1600" dirty="0" smtClean="0"/>
              <a:t>-e '/\/swap\.</a:t>
            </a:r>
            <a:r>
              <a:rPr lang="en-US" altLang="ko-KR" sz="1600" dirty="0" err="1" smtClean="0"/>
              <a:t>img</a:t>
            </a:r>
            <a:r>
              <a:rPr lang="en-US" altLang="ko-KR" sz="1600" dirty="0" smtClean="0"/>
              <a:t>/s/^/#/g</a:t>
            </a:r>
            <a:r>
              <a:rPr lang="en-US" altLang="ko-KR" sz="1600" dirty="0"/>
              <a:t>' </a:t>
            </a:r>
            <a:r>
              <a:rPr lang="en-US" altLang="ko-KR" sz="1600" dirty="0" smtClean="0"/>
              <a:t>-</a:t>
            </a:r>
            <a:r>
              <a:rPr lang="en-US" altLang="ko-KR" sz="1600" dirty="0" err="1" smtClean="0"/>
              <a:t>i</a:t>
            </a:r>
            <a:r>
              <a:rPr lang="en-US" altLang="ko-KR" sz="1600" dirty="0" smtClean="0"/>
              <a:t> /</a:t>
            </a:r>
            <a:r>
              <a:rPr lang="en-US" altLang="ko-KR" sz="1600" dirty="0" err="1" smtClean="0"/>
              <a:t>etc</a:t>
            </a:r>
            <a:r>
              <a:rPr lang="en-US" altLang="ko-KR" sz="1600" dirty="0" smtClean="0"/>
              <a:t>/</a:t>
            </a:r>
            <a:r>
              <a:rPr lang="en-US" altLang="ko-KR" sz="1600" dirty="0" err="1" smtClean="0"/>
              <a:t>fstab</a:t>
            </a:r>
            <a:endParaRPr lang="en-US" altLang="ko-KR" sz="1600" dirty="0"/>
          </a:p>
          <a:p>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smtClean="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smtClean="0"/>
              <a:t>Run </a:t>
            </a:r>
            <a:r>
              <a:rPr lang="en-US" altLang="ko-KR" b="1" dirty="0"/>
              <a:t>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a:t>
            </a:r>
            <a:r>
              <a:rPr lang="en-US" altLang="ko-KR" b="1" dirty="0" smtClean="0"/>
              <a:t>nodes. First</a:t>
            </a:r>
            <a:r>
              <a:rPr lang="en-US" altLang="ko-KR" b="1" dirty="0"/>
              <a: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3629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endParaRPr lang="ko-KR" altLang="en-US" dirty="0"/>
          </a:p>
        </p:txBody>
      </p:sp>
    </p:spTree>
    <p:extLst>
      <p:ext uri="{BB962C8B-B14F-4D97-AF65-F5344CB8AC3E}">
        <p14:creationId xmlns:p14="http://schemas.microsoft.com/office/powerpoint/2010/main" val="2474708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882617"/>
            <a:ext cx="9119286" cy="2308324"/>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910259"/>
            <a:ext cx="5329601" cy="2246769"/>
          </a:xfrm>
          <a:prstGeom prst="rect">
            <a:avLst/>
          </a:prstGeom>
          <a:noFill/>
        </p:spPr>
        <p:txBody>
          <a:bodyPr wrap="none" rtlCol="0">
            <a:spAutoFit/>
          </a:bodyPr>
          <a:lstStyle/>
          <a:p>
            <a:r>
              <a:rPr lang="en-US" altLang="ko-KR" sz="2000" dirty="0">
                <a:solidFill>
                  <a:srgbClr val="FF0000"/>
                </a:solidFill>
                <a:latin typeface="맑은 고딕 (본문)"/>
                <a:cs typeface="Times New Roman" panose="02020603050405020304" pitchFamily="18" charset="0"/>
              </a:rPr>
              <a:t>$</a:t>
            </a:r>
            <a:r>
              <a:rPr lang="en-US" altLang="ko-KR" dirty="0" smtClean="0">
                <a:solidFill>
                  <a:srgbClr val="FF0000"/>
                </a:solidFill>
                <a:latin typeface="맑은 고딕 (본문)"/>
                <a:cs typeface="Times New Roman" panose="02020603050405020304" pitchFamily="18" charset="0"/>
              </a:rPr>
              <a:t> </a:t>
            </a:r>
            <a:r>
              <a:rPr lang="en-US" altLang="ko-KR" sz="2000" dirty="0" err="1"/>
              <a:t>sudo</a:t>
            </a:r>
            <a:r>
              <a:rPr lang="en-US" altLang="ko-KR" sz="2000" dirty="0"/>
              <a:t> </a:t>
            </a:r>
            <a:r>
              <a:rPr lang="en-US" altLang="ko-KR" sz="2000" dirty="0" err="1"/>
              <a:t>systemctl</a:t>
            </a:r>
            <a:r>
              <a:rPr lang="en-US" altLang="ko-KR" sz="2000" dirty="0"/>
              <a:t> daemon-reload</a:t>
            </a:r>
          </a:p>
          <a:p>
            <a:r>
              <a:rPr lang="en-US" altLang="ko-KR" sz="2000" dirty="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a:t>systemctl</a:t>
            </a:r>
            <a:r>
              <a:rPr lang="en-US" altLang="ko-KR" sz="2000" dirty="0"/>
              <a:t> restart </a:t>
            </a:r>
            <a:r>
              <a:rPr lang="en-US" altLang="ko-KR" sz="2000" dirty="0" err="1"/>
              <a:t>kubelet</a:t>
            </a:r>
            <a:endParaRPr lang="en-US" altLang="ko-KR" sz="2000" dirty="0"/>
          </a:p>
          <a:p>
            <a:r>
              <a:rPr lang="en-US" altLang="ko-KR" sz="2000" dirty="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a:t>kubeadm</a:t>
            </a:r>
            <a:r>
              <a:rPr lang="en-US" altLang="ko-KR" sz="2000" dirty="0"/>
              <a:t> </a:t>
            </a:r>
            <a:r>
              <a:rPr lang="en-US" altLang="ko-KR" sz="2000" dirty="0" smtClean="0"/>
              <a:t>reset -f</a:t>
            </a:r>
          </a:p>
          <a:p>
            <a:r>
              <a:rPr lang="en-US" altLang="ko-KR" sz="2000" dirty="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smtClean="0"/>
              <a:t>rm</a:t>
            </a:r>
            <a:r>
              <a:rPr lang="en-US" altLang="ko-KR" sz="2000" dirty="0" smtClean="0"/>
              <a:t> -</a:t>
            </a:r>
            <a:r>
              <a:rPr lang="en-US" altLang="ko-KR" sz="2000" dirty="0" err="1" smtClean="0"/>
              <a:t>rf</a:t>
            </a:r>
            <a:r>
              <a:rPr lang="en-US" altLang="ko-KR" sz="2000" dirty="0" smtClean="0"/>
              <a:t> /</a:t>
            </a:r>
            <a:r>
              <a:rPr lang="en-US" altLang="ko-KR" sz="2000" dirty="0" err="1" smtClean="0"/>
              <a:t>etc</a:t>
            </a:r>
            <a:r>
              <a:rPr lang="en-US" altLang="ko-KR" sz="2000" dirty="0" smtClean="0"/>
              <a:t>/</a:t>
            </a:r>
            <a:r>
              <a:rPr lang="en-US" altLang="ko-KR" sz="2000" dirty="0" err="1" smtClean="0"/>
              <a:t>cni</a:t>
            </a:r>
            <a:r>
              <a:rPr lang="en-US" altLang="ko-KR" sz="2000" dirty="0" smtClean="0"/>
              <a:t>/</a:t>
            </a:r>
            <a:r>
              <a:rPr lang="en-US" altLang="ko-KR" sz="2000" dirty="0" err="1" smtClean="0"/>
              <a:t>net.d</a:t>
            </a:r>
            <a:endParaRPr lang="en-US" altLang="ko-KR" sz="2000" dirty="0" smtClean="0"/>
          </a:p>
          <a:p>
            <a:r>
              <a:rPr lang="en-US" altLang="ko-KR" sz="2000" dirty="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smtClean="0"/>
              <a:t>ipvsadm</a:t>
            </a:r>
            <a:r>
              <a:rPr lang="en-US" altLang="ko-KR" sz="2000" dirty="0" smtClean="0"/>
              <a:t> --clear</a:t>
            </a:r>
          </a:p>
          <a:p>
            <a:r>
              <a:rPr lang="en-US" altLang="ko-KR" sz="2000" dirty="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smtClean="0"/>
              <a:t>rm</a:t>
            </a:r>
            <a:r>
              <a:rPr lang="en-US" altLang="ko-KR" sz="2000" dirty="0" smtClean="0"/>
              <a:t> -</a:t>
            </a:r>
            <a:r>
              <a:rPr lang="en-US" altLang="ko-KR" sz="2000" dirty="0" err="1" smtClean="0"/>
              <a:t>rf</a:t>
            </a:r>
            <a:r>
              <a:rPr lang="en-US" altLang="ko-KR" sz="2000" dirty="0" smtClean="0"/>
              <a:t> /</a:t>
            </a:r>
            <a:r>
              <a:rPr lang="en-US" altLang="ko-KR" sz="2000" dirty="0" err="1" smtClean="0"/>
              <a:t>var</a:t>
            </a:r>
            <a:r>
              <a:rPr lang="en-US" altLang="ko-KR" sz="2000" dirty="0" smtClean="0"/>
              <a:t>/lib/rook</a:t>
            </a:r>
          </a:p>
          <a:p>
            <a:r>
              <a:rPr lang="en-US" altLang="ko-KR" sz="2000" dirty="0" smtClean="0">
                <a:solidFill>
                  <a:srgbClr val="FF0000"/>
                </a:solidFill>
                <a:latin typeface="맑은 고딕 (본문)"/>
                <a:cs typeface="Times New Roman" panose="02020603050405020304" pitchFamily="18" charset="0"/>
              </a:rPr>
              <a:t>$ </a:t>
            </a:r>
            <a:r>
              <a:rPr lang="en-US" altLang="ko-KR" sz="2000" dirty="0" err="1" smtClean="0"/>
              <a:t>sudo</a:t>
            </a:r>
            <a:r>
              <a:rPr lang="en-US" altLang="ko-KR" sz="2000" dirty="0" smtClean="0"/>
              <a:t> </a:t>
            </a:r>
            <a:r>
              <a:rPr lang="en-US" altLang="ko-KR" sz="2000" dirty="0" err="1"/>
              <a:t>kubeadm</a:t>
            </a:r>
            <a:r>
              <a:rPr lang="en-US" altLang="ko-KR" sz="2000" dirty="0"/>
              <a:t> </a:t>
            </a:r>
            <a:r>
              <a:rPr lang="en-US" altLang="ko-KR" sz="2000" dirty="0" err="1"/>
              <a:t>init</a:t>
            </a:r>
            <a:r>
              <a:rPr lang="en-US" altLang="ko-KR" sz="2000" dirty="0"/>
              <a:t> </a:t>
            </a:r>
            <a:r>
              <a:rPr lang="en-US" altLang="ko-KR" sz="2000" dirty="0" smtClean="0"/>
              <a:t> --ignore-preflight-errors=all</a:t>
            </a:r>
          </a:p>
        </p:txBody>
      </p:sp>
      <p:sp>
        <p:nvSpPr>
          <p:cNvPr id="8" name="직사각형 7"/>
          <p:cNvSpPr/>
          <p:nvPr/>
        </p:nvSpPr>
        <p:spPr>
          <a:xfrm>
            <a:off x="57150" y="150767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905222" y="5356027"/>
            <a:ext cx="7380738" cy="738664"/>
          </a:xfrm>
          <a:prstGeom prst="rect">
            <a:avLst/>
          </a:prstGeom>
          <a:noFill/>
        </p:spPr>
        <p:txBody>
          <a:bodyPr wrap="none" rtlCol="0">
            <a:spAutoFit/>
          </a:bodyPr>
          <a:lstStyle/>
          <a:p>
            <a:r>
              <a:rPr lang="en-US" altLang="ko-KR" b="1" dirty="0" smtClean="0"/>
              <a:t>You need to copy the command for joining </a:t>
            </a:r>
            <a:r>
              <a:rPr lang="en-US" altLang="ko-KR" b="1" dirty="0" err="1" smtClean="0"/>
              <a:t>kubernetes</a:t>
            </a:r>
            <a:r>
              <a:rPr lang="en-US" altLang="ko-KR" b="1" dirty="0" smtClean="0"/>
              <a:t> nodes (NUC2, NUC3)</a:t>
            </a:r>
          </a:p>
          <a:p>
            <a:pPr algn="ctr"/>
            <a:r>
              <a:rPr lang="en-US" altLang="ko-KR" sz="2400" b="1" dirty="0" smtClean="0">
                <a:solidFill>
                  <a:srgbClr val="FF0000"/>
                </a:solidFill>
              </a:rPr>
              <a:t>Please copy it!</a:t>
            </a:r>
            <a:endParaRPr lang="ko-KR" altLang="en-US" sz="2400" b="1" dirty="0">
              <a:solidFill>
                <a:srgbClr val="FF0000"/>
              </a:solidFill>
            </a:endParaRPr>
          </a:p>
        </p:txBody>
      </p:sp>
      <p:pic>
        <p:nvPicPr>
          <p:cNvPr id="2" name="그림 1"/>
          <p:cNvPicPr>
            <a:picLocks noChangeAspect="1"/>
          </p:cNvPicPr>
          <p:nvPr/>
        </p:nvPicPr>
        <p:blipFill>
          <a:blip r:embed="rId5"/>
          <a:stretch>
            <a:fillRect/>
          </a:stretch>
        </p:blipFill>
        <p:spPr>
          <a:xfrm>
            <a:off x="400050" y="4520144"/>
            <a:ext cx="8343900" cy="695325"/>
          </a:xfrm>
          <a:prstGeom prst="rect">
            <a:avLst/>
          </a:prstGeom>
        </p:spPr>
      </p:pic>
      <p:pic>
        <p:nvPicPr>
          <p:cNvPr id="19" name="그림 18"/>
          <p:cNvPicPr>
            <a:picLocks noChangeAspect="1"/>
          </p:cNvPicPr>
          <p:nvPr/>
        </p:nvPicPr>
        <p:blipFill rotWithShape="1">
          <a:blip r:embed="rId5"/>
          <a:srcRect l="85065" b="72794"/>
          <a:stretch/>
        </p:blipFill>
        <p:spPr>
          <a:xfrm>
            <a:off x="1412341" y="4862260"/>
            <a:ext cx="1502875" cy="144306"/>
          </a:xfrm>
          <a:prstGeom prst="rect">
            <a:avLst/>
          </a:prstGeom>
        </p:spPr>
      </p:pic>
      <p:sp>
        <p:nvSpPr>
          <p:cNvPr id="23" name="직사각형 22"/>
          <p:cNvSpPr/>
          <p:nvPr/>
        </p:nvSpPr>
        <p:spPr>
          <a:xfrm>
            <a:off x="400050" y="4867806"/>
            <a:ext cx="8343900" cy="342117"/>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Tree>
    <p:extLst>
      <p:ext uri="{BB962C8B-B14F-4D97-AF65-F5344CB8AC3E}">
        <p14:creationId xmlns:p14="http://schemas.microsoft.com/office/powerpoint/2010/main" val="3790762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3209388"/>
            <a:ext cx="9119286" cy="1477328"/>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3347888"/>
            <a:ext cx="6057427"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 </a:t>
            </a:r>
            <a:r>
              <a:rPr lang="en-US" altLang="ko-KR" dirty="0" err="1" smtClean="0"/>
              <a:t>mkdir</a:t>
            </a:r>
            <a:r>
              <a:rPr lang="en-US" altLang="ko-KR" dirty="0" smtClean="0"/>
              <a:t> </a:t>
            </a:r>
            <a:r>
              <a:rPr lang="en-US" altLang="ko-KR" dirty="0"/>
              <a:t>-p $HOME/.</a:t>
            </a:r>
            <a:r>
              <a:rPr lang="en-US" altLang="ko-KR" dirty="0" err="1"/>
              <a:t>kube</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cp</a:t>
            </a:r>
            <a:r>
              <a:rPr lang="en-US" altLang="ko-KR" dirty="0"/>
              <a:t> -</a:t>
            </a:r>
            <a:r>
              <a:rPr lang="en-US" altLang="ko-KR" dirty="0" err="1"/>
              <a:t>i</a:t>
            </a:r>
            <a:r>
              <a:rPr lang="en-US" altLang="ko-KR" dirty="0"/>
              <a:t> /</a:t>
            </a:r>
            <a:r>
              <a:rPr lang="en-US" altLang="ko-KR" dirty="0" err="1"/>
              <a:t>etc</a:t>
            </a:r>
            <a:r>
              <a:rPr lang="en-US" altLang="ko-KR" dirty="0"/>
              <a:t>/</a:t>
            </a:r>
            <a:r>
              <a:rPr lang="en-US" altLang="ko-KR" dirty="0" err="1"/>
              <a:t>kubernetes</a:t>
            </a:r>
            <a:r>
              <a:rPr lang="en-US" altLang="ko-KR" dirty="0"/>
              <a:t>/</a:t>
            </a:r>
            <a:r>
              <a:rPr lang="en-US" altLang="ko-KR" dirty="0" err="1"/>
              <a:t>admin.conf</a:t>
            </a:r>
            <a:r>
              <a:rPr lang="en-US" altLang="ko-KR" dirty="0"/>
              <a:t> $HOME/.</a:t>
            </a:r>
            <a:r>
              <a:rPr lang="en-US" altLang="ko-KR" dirty="0" err="1"/>
              <a:t>kube</a:t>
            </a:r>
            <a:r>
              <a:rPr lang="en-US" altLang="ko-KR" dirty="0"/>
              <a:t>/</a:t>
            </a:r>
            <a:r>
              <a:rPr lang="en-US" altLang="ko-KR" dirty="0" err="1"/>
              <a:t>config</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chown</a:t>
            </a:r>
            <a:r>
              <a:rPr lang="en-US" altLang="ko-KR" dirty="0"/>
              <a:t> $(id -u):$(id -g) $HOME/.</a:t>
            </a:r>
            <a:r>
              <a:rPr lang="en-US" altLang="ko-KR" dirty="0" err="1" smtClean="0"/>
              <a:t>kube</a:t>
            </a:r>
            <a:r>
              <a:rPr lang="en-US" altLang="ko-KR" dirty="0" smtClean="0"/>
              <a:t>/</a:t>
            </a:r>
            <a:r>
              <a:rPr lang="en-US" altLang="ko-KR" dirty="0" err="1" smtClean="0"/>
              <a:t>config</a:t>
            </a:r>
            <a:endParaRPr lang="en-US" altLang="ko-KR" dirty="0" smtClean="0"/>
          </a:p>
          <a:p>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taint nodes --all node-role.kubernetes.io/master- </a:t>
            </a:r>
          </a:p>
        </p:txBody>
      </p:sp>
      <p:sp>
        <p:nvSpPr>
          <p:cNvPr id="21" name="TextBox 20"/>
          <p:cNvSpPr txBox="1"/>
          <p:nvPr/>
        </p:nvSpPr>
        <p:spPr>
          <a:xfrm>
            <a:off x="69586" y="2473078"/>
            <a:ext cx="6671955" cy="646331"/>
          </a:xfrm>
          <a:prstGeom prst="rect">
            <a:avLst/>
          </a:prstGeom>
          <a:noFill/>
        </p:spPr>
        <p:txBody>
          <a:bodyPr wrap="none" rtlCol="0">
            <a:spAutoFit/>
          </a:bodyPr>
          <a:lstStyle/>
          <a:p>
            <a:r>
              <a:rPr lang="en-US" altLang="ko-KR" b="1" dirty="0" smtClean="0"/>
              <a:t>Run these commands to make </a:t>
            </a:r>
            <a:r>
              <a:rPr lang="en-US" altLang="ko-KR" b="1" dirty="0" err="1" smtClean="0"/>
              <a:t>kubectl</a:t>
            </a:r>
            <a:r>
              <a:rPr lang="en-US" altLang="ko-KR" b="1" dirty="0" smtClean="0"/>
              <a:t> work </a:t>
            </a:r>
            <a:r>
              <a:rPr lang="en-US" altLang="ko-KR" b="1" dirty="0" smtClean="0">
                <a:solidFill>
                  <a:srgbClr val="FF0000"/>
                </a:solidFill>
              </a:rPr>
              <a:t>for your non-root user.</a:t>
            </a:r>
          </a:p>
          <a:p>
            <a:r>
              <a:rPr lang="en-US" altLang="ko-KR" b="1" dirty="0" smtClean="0"/>
              <a:t>When you run these commands, </a:t>
            </a:r>
            <a:r>
              <a:rPr lang="en-US" altLang="ko-KR" b="1" dirty="0"/>
              <a:t>m</a:t>
            </a:r>
            <a:r>
              <a:rPr lang="en-US" altLang="ko-KR" b="1" dirty="0" smtClean="0"/>
              <a:t>ake sure that you are not in root</a:t>
            </a:r>
            <a:r>
              <a:rPr lang="en-US" altLang="ko-KR" b="1" dirty="0" smtClean="0">
                <a:solidFill>
                  <a:srgbClr val="FF0000"/>
                </a:solidFill>
              </a:rPr>
              <a:t> </a:t>
            </a:r>
            <a:endParaRPr lang="ko-KR" altLang="en-US" b="1" dirty="0">
              <a:solidFill>
                <a:srgbClr val="FF0000"/>
              </a:solidFill>
            </a:endParaRPr>
          </a:p>
        </p:txBody>
      </p:sp>
      <p:sp>
        <p:nvSpPr>
          <p:cNvPr id="17" name="직사각형 16"/>
          <p:cNvSpPr/>
          <p:nvPr/>
        </p:nvSpPr>
        <p:spPr>
          <a:xfrm>
            <a:off x="69586" y="2087240"/>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652070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#2-2 Clustering: </a:t>
            </a:r>
          </a:p>
          <a:p>
            <a:r>
              <a:rPr lang="en-US" altLang="ko-KR" sz="3200" dirty="0" smtClean="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2308324"/>
          </a:xfrm>
          <a:prstGeom prst="rect">
            <a:avLst/>
          </a:prstGeom>
          <a:ln w="31750">
            <a:solidFill>
              <a:srgbClr val="C00000"/>
            </a:solidFill>
          </a:ln>
        </p:spPr>
        <p:txBody>
          <a:bodyPr wrap="square">
            <a:spAutoFit/>
          </a:bodyPr>
          <a:lstStyle/>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a:p>
            <a:pPr lvl="1"/>
            <a:endParaRPr lang="en-US" altLang="ko-KR" dirty="0" smtClean="0">
              <a:solidFill>
                <a:srgbClr val="0070C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85401" cy="2308324"/>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smtClean="0"/>
              <a:t>reset -f</a:t>
            </a:r>
          </a:p>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smtClean="0"/>
              <a:t>rm</a:t>
            </a:r>
            <a:r>
              <a:rPr lang="en-US" altLang="ko-KR" dirty="0" smtClean="0"/>
              <a:t> -r /</a:t>
            </a:r>
            <a:r>
              <a:rPr lang="en-US" altLang="ko-KR" dirty="0" err="1" smtClean="0"/>
              <a:t>etc</a:t>
            </a:r>
            <a:r>
              <a:rPr lang="en-US" altLang="ko-KR" dirty="0" smtClean="0"/>
              <a:t>/</a:t>
            </a:r>
            <a:r>
              <a:rPr lang="en-US" altLang="ko-KR" dirty="0" err="1" smtClean="0"/>
              <a:t>cni</a:t>
            </a:r>
            <a:r>
              <a:rPr lang="en-US" altLang="ko-KR" dirty="0" smtClean="0"/>
              <a:t>/</a:t>
            </a:r>
            <a:r>
              <a:rPr lang="en-US" altLang="ko-KR" dirty="0" err="1" smtClean="0"/>
              <a:t>net.d</a:t>
            </a:r>
            <a:endParaRPr lang="en-US" altLang="ko-KR" dirty="0" smtClean="0"/>
          </a:p>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smtClean="0"/>
              <a:t>ipvsadm</a:t>
            </a:r>
            <a:r>
              <a:rPr lang="en-US" altLang="ko-KR" dirty="0" smtClean="0"/>
              <a:t> --clear</a:t>
            </a:r>
            <a:endParaRPr lang="en-US" altLang="ko-KR" dirty="0" smtClean="0">
              <a:solidFill>
                <a:srgbClr val="FF0000"/>
              </a:solidFill>
              <a:latin typeface="맑은 고딕 (본문)"/>
              <a:cs typeface="Times New Roman" panose="02020603050405020304" pitchFamily="18" charset="0"/>
            </a:endParaRP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smtClean="0"/>
              <a:t>rm</a:t>
            </a:r>
            <a:r>
              <a:rPr lang="en-US" altLang="ko-KR" dirty="0" smtClean="0"/>
              <a:t> -</a:t>
            </a:r>
            <a:r>
              <a:rPr lang="en-US" altLang="ko-KR" dirty="0" err="1" smtClean="0"/>
              <a:t>rf</a:t>
            </a:r>
            <a:r>
              <a:rPr lang="en-US" altLang="ko-KR" dirty="0" smtClean="0"/>
              <a:t> /</a:t>
            </a:r>
            <a:r>
              <a:rPr lang="en-US" altLang="ko-KR" dirty="0" err="1" smtClean="0"/>
              <a:t>var</a:t>
            </a:r>
            <a:r>
              <a:rPr lang="en-US" altLang="ko-KR" dirty="0" smtClean="0"/>
              <a:t>/lib/rook</a:t>
            </a:r>
            <a:endParaRPr lang="en-US" altLang="ko-KR" dirty="0" smtClean="0">
              <a:solidFill>
                <a:srgbClr val="FF0000"/>
              </a:solidFill>
              <a:latin typeface="맑은 고딕 (본문)"/>
              <a:cs typeface="Times New Roman" panose="02020603050405020304" pitchFamily="18" charset="0"/>
            </a:endParaRPr>
          </a:p>
          <a:p>
            <a:r>
              <a:rPr lang="en-US" altLang="ko-KR" dirty="0" smtClean="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kubeadm</a:t>
            </a:r>
            <a:r>
              <a:rPr lang="en-US" altLang="ko-KR" dirty="0"/>
              <a:t> join </a:t>
            </a:r>
            <a:r>
              <a:rPr lang="en-US" altLang="ko-KR" b="1" dirty="0">
                <a:solidFill>
                  <a:srgbClr val="FF0000"/>
                </a:solidFill>
              </a:rPr>
              <a:t>NUC1</a:t>
            </a:r>
            <a:r>
              <a:rPr lang="en-US" altLang="ko-KR" dirty="0" smtClean="0"/>
              <a:t> </a:t>
            </a:r>
            <a:r>
              <a:rPr lang="en-US" altLang="ko-KR" b="1" dirty="0">
                <a:solidFill>
                  <a:srgbClr val="FF0000"/>
                </a:solidFill>
              </a:rPr>
              <a:t>IP</a:t>
            </a:r>
            <a:r>
              <a:rPr lang="en-US" altLang="ko-KR" dirty="0" smtClean="0"/>
              <a:t>:6443 </a:t>
            </a:r>
            <a:r>
              <a:rPr lang="en-US" altLang="ko-KR" dirty="0"/>
              <a:t>--token </a:t>
            </a:r>
            <a:r>
              <a:rPr lang="en-US" altLang="ko-KR" b="1" dirty="0">
                <a:solidFill>
                  <a:srgbClr val="FF0000"/>
                </a:solidFill>
              </a:rPr>
              <a:t>YOUR TOKEN</a:t>
            </a:r>
            <a:r>
              <a:rPr lang="en-US" altLang="ko-KR" dirty="0" smtClean="0"/>
              <a:t> </a:t>
            </a:r>
            <a:r>
              <a:rPr lang="en-US" altLang="ko-KR" dirty="0"/>
              <a:t>--</a:t>
            </a:r>
            <a:r>
              <a:rPr lang="en-US" altLang="ko-KR" dirty="0" smtClean="0"/>
              <a:t>discovery-token-ca-cert-hash </a:t>
            </a:r>
            <a:r>
              <a:rPr lang="en-US" altLang="ko-KR" b="1" dirty="0" smtClean="0">
                <a:solidFill>
                  <a:srgbClr val="FF0000"/>
                </a:solidFill>
              </a:rPr>
              <a:t>YOUR HASH</a:t>
            </a:r>
            <a:r>
              <a:rPr lang="en-US" altLang="ko-KR" dirty="0" smtClean="0"/>
              <a:t> --ignore-preflight-errors=all  </a:t>
            </a:r>
            <a:r>
              <a:rPr lang="en-US" altLang="ko-KR" dirty="0" smtClean="0">
                <a:solidFill>
                  <a:srgbClr val="FF0000"/>
                </a:solidFill>
                <a:sym typeface="Wingdings" panose="05000000000000000000" pitchFamily="2" charset="2"/>
              </a:rPr>
              <a:t> </a:t>
            </a:r>
            <a:r>
              <a:rPr lang="en-US" altLang="ko-KR" u="sng" dirty="0" smtClean="0">
                <a:solidFill>
                  <a:srgbClr val="FF0000"/>
                </a:solidFill>
                <a:sym typeface="Wingdings" panose="05000000000000000000" pitchFamily="2" charset="2"/>
              </a:rPr>
              <a:t>Paste the command you just copied</a:t>
            </a:r>
            <a:endParaRPr lang="ko-KR" altLang="en-US" sz="1600" u="sng"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smtClean="0"/>
              <a:t>For </a:t>
            </a:r>
            <a:r>
              <a:rPr lang="en-US" altLang="ko-KR" b="1" dirty="0" smtClean="0">
                <a:solidFill>
                  <a:srgbClr val="FF0000"/>
                </a:solidFill>
              </a:rPr>
              <a:t>NUC2, NUC3</a:t>
            </a:r>
            <a:endParaRPr lang="ko-KR" altLang="en-US" dirty="0"/>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0097"/>
            <a:ext cx="4309450" cy="646331"/>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smtClean="0"/>
              <a:t>You can join NUC2, NUC3 to k8s master(NUC1) by following commands </a:t>
            </a:r>
            <a:endParaRPr lang="ko-KR" altLang="en-US" dirty="0"/>
          </a:p>
        </p:txBody>
      </p:sp>
      <p:pic>
        <p:nvPicPr>
          <p:cNvPr id="5" name="그림 4"/>
          <p:cNvPicPr>
            <a:picLocks noChangeAspect="1"/>
          </p:cNvPicPr>
          <p:nvPr/>
        </p:nvPicPr>
        <p:blipFill>
          <a:blip r:embed="rId5"/>
          <a:stretch>
            <a:fillRect/>
          </a:stretch>
        </p:blipFill>
        <p:spPr>
          <a:xfrm>
            <a:off x="4567423" y="5379230"/>
            <a:ext cx="4245854" cy="822394"/>
          </a:xfrm>
          <a:prstGeom prst="rect">
            <a:avLst/>
          </a:prstGeom>
        </p:spPr>
      </p:pic>
      <p:sp>
        <p:nvSpPr>
          <p:cNvPr id="4" name="TextBox 3"/>
          <p:cNvSpPr txBox="1"/>
          <p:nvPr/>
        </p:nvSpPr>
        <p:spPr>
          <a:xfrm>
            <a:off x="5762999" y="2465994"/>
            <a:ext cx="3050278" cy="646331"/>
          </a:xfrm>
          <a:prstGeom prst="rect">
            <a:avLst/>
          </a:prstGeom>
          <a:solidFill>
            <a:srgbClr val="FFFF00"/>
          </a:solidFill>
        </p:spPr>
        <p:txBody>
          <a:bodyPr wrap="square" rtlCol="0">
            <a:spAutoFit/>
          </a:bodyPr>
          <a:lstStyle/>
          <a:p>
            <a:r>
              <a:rPr lang="en-US" altLang="ko-KR" dirty="0" smtClean="0"/>
              <a:t>If </a:t>
            </a:r>
            <a:r>
              <a:rPr lang="en-US" altLang="ko-KR" dirty="0" err="1" smtClean="0"/>
              <a:t>ipvsadm</a:t>
            </a:r>
            <a:r>
              <a:rPr lang="en-US" altLang="ko-KR" dirty="0" smtClean="0"/>
              <a:t> is not installed,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apt-get install </a:t>
            </a:r>
            <a:r>
              <a:rPr lang="en-US" altLang="ko-KR" dirty="0" err="1" smtClean="0"/>
              <a:t>ipvsadm</a:t>
            </a:r>
            <a:endParaRPr lang="ko-KR" altLang="en-US" dirty="0"/>
          </a:p>
        </p:txBody>
      </p:sp>
      <p:pic>
        <p:nvPicPr>
          <p:cNvPr id="7" name="그림 6"/>
          <p:cNvPicPr>
            <a:picLocks noChangeAspect="1"/>
          </p:cNvPicPr>
          <p:nvPr/>
        </p:nvPicPr>
        <p:blipFill>
          <a:blip r:embed="rId6"/>
          <a:stretch>
            <a:fillRect/>
          </a:stretch>
        </p:blipFill>
        <p:spPr>
          <a:xfrm>
            <a:off x="2806763" y="4368578"/>
            <a:ext cx="6210300" cy="866775"/>
          </a:xfrm>
          <a:prstGeom prst="rect">
            <a:avLst/>
          </a:prstGeom>
        </p:spPr>
      </p:pic>
    </p:spTree>
    <p:extLst>
      <p:ext uri="{BB962C8B-B14F-4D97-AF65-F5344CB8AC3E}">
        <p14:creationId xmlns:p14="http://schemas.microsoft.com/office/powerpoint/2010/main" val="3038037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Clustering: </a:t>
            </a:r>
          </a:p>
          <a:p>
            <a:r>
              <a:rPr lang="en-US" altLang="ko-KR" sz="3200" dirty="0" smtClean="0">
                <a:solidFill>
                  <a:srgbClr val="0070C0"/>
                </a:solidFill>
                <a:latin typeface="+mj-ea"/>
              </a:rPr>
              <a:t>k8s </a:t>
            </a:r>
            <a:r>
              <a:rPr lang="en-US" altLang="ko-KR" sz="3200" dirty="0" smtClean="0">
                <a:solidFill>
                  <a:srgbClr val="0070C0"/>
                </a:solidFill>
                <a:latin typeface="+mj-ea"/>
                <a:ea typeface="+mj-ea"/>
              </a:rPr>
              <a:t>Network Plugin </a:t>
            </a:r>
            <a:r>
              <a:rPr lang="en-US" altLang="ko-KR" sz="3200" dirty="0" smtClean="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smtClean="0"/>
              <a:t>You </a:t>
            </a:r>
            <a:r>
              <a:rPr lang="en-US" altLang="ko-KR" b="1" dirty="0"/>
              <a:t>MUST install a pod network add-on so that your pods </a:t>
            </a:r>
            <a:r>
              <a:rPr lang="en-US" altLang="ko-KR" b="1" dirty="0" smtClean="0"/>
              <a:t>can communicate </a:t>
            </a:r>
            <a:r>
              <a:rPr lang="en-US" altLang="ko-KR" b="1" dirty="0"/>
              <a:t>with each </a:t>
            </a:r>
            <a:r>
              <a:rPr lang="en-US" altLang="ko-KR" b="1" dirty="0" smtClean="0"/>
              <a:t>other. We will use Weave in this lab.</a:t>
            </a:r>
          </a:p>
          <a:p>
            <a:endParaRPr lang="en-US" altLang="ko-KR" sz="700" b="1" dirty="0" smtClean="0"/>
          </a:p>
          <a:p>
            <a:endParaRPr lang="en-US" altLang="ko-KR" b="1" dirty="0" smtClean="0"/>
          </a:p>
          <a:p>
            <a:r>
              <a:rPr lang="en-US" altLang="ko-KR" b="1" dirty="0" smtClean="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smtClean="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pic>
        <p:nvPicPr>
          <p:cNvPr id="5" name="그림 4"/>
          <p:cNvPicPr>
            <a:picLocks noChangeAspect="1"/>
          </p:cNvPicPr>
          <p:nvPr/>
        </p:nvPicPr>
        <p:blipFill rotWithShape="1">
          <a:blip r:embed="rId5"/>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get nodes</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get </a:t>
            </a:r>
            <a:r>
              <a:rPr lang="en-US" altLang="ko-KR" dirty="0" err="1"/>
              <a:t>po</a:t>
            </a:r>
            <a:r>
              <a:rPr lang="en-US" altLang="ko-KR" dirty="0"/>
              <a:t> -</a:t>
            </a:r>
            <a:r>
              <a:rPr lang="en-US" altLang="ko-KR" dirty="0" smtClean="0"/>
              <a:t>n </a:t>
            </a:r>
            <a:r>
              <a:rPr lang="en-US" altLang="ko-KR" dirty="0" err="1"/>
              <a:t>kube</a:t>
            </a:r>
            <a:r>
              <a:rPr lang="en-US" altLang="ko-KR" dirty="0"/>
              <a:t>-system -o </a:t>
            </a:r>
            <a:r>
              <a:rPr lang="en-US" altLang="ko-KR" dirty="0" smtClean="0"/>
              <a:t>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46331"/>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6"/>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smtClean="0"/>
              <a:t>SmartX</a:t>
            </a:r>
            <a:r>
              <a:rPr lang="en-US" altLang="ko-KR" dirty="0" smtClean="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Trebuchet MS" panose="020B0603020202020204"/>
                <a:ea typeface="HY그래픽M" panose="02030600000101010101" pitchFamily="18" charset="-127"/>
                <a:cs typeface="+mn-cs"/>
              </a:rPr>
              <a:t>Cluster Lab</a:t>
            </a:r>
            <a:endPar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a:extLst/>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a:extLst/>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a:extLst/>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smtClean="0"/>
              <a:t>Set Privileges on cluster for ROOK</a:t>
            </a:r>
            <a:endParaRPr lang="ko-KR" altLang="en-US" b="1" dirty="0"/>
          </a:p>
        </p:txBody>
      </p:sp>
      <p:sp>
        <p:nvSpPr>
          <p:cNvPr id="19" name="TextBox 18"/>
          <p:cNvSpPr txBox="1"/>
          <p:nvPr/>
        </p:nvSpPr>
        <p:spPr>
          <a:xfrm>
            <a:off x="63064" y="3981314"/>
            <a:ext cx="3635226" cy="369332"/>
          </a:xfrm>
          <a:prstGeom prst="rect">
            <a:avLst/>
          </a:prstGeom>
          <a:noFill/>
        </p:spPr>
        <p:txBody>
          <a:bodyPr wrap="none" rtlCol="0">
            <a:spAutoFit/>
          </a:bodyPr>
          <a:lstStyle/>
          <a:p>
            <a:r>
              <a:rPr lang="en-US" altLang="ko-KR" b="1" dirty="0"/>
              <a:t>Install </a:t>
            </a:r>
            <a:r>
              <a:rPr lang="en-US" altLang="ko-KR" b="1" dirty="0" smtClean="0"/>
              <a:t>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372375"/>
            <a:ext cx="9119286" cy="2031325"/>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443711"/>
            <a:ext cx="7754623" cy="1754326"/>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smtClean="0"/>
              <a:t>cd $HOME</a:t>
            </a:r>
          </a:p>
          <a:p>
            <a:pPr marL="0" lvl="1"/>
            <a:r>
              <a:rPr lang="en-US" altLang="ko-KR" dirty="0">
                <a:solidFill>
                  <a:srgbClr val="FF0000"/>
                </a:solidFill>
                <a:latin typeface="맑은 고딕 (본문)"/>
                <a:cs typeface="Times New Roman" panose="02020603050405020304" pitchFamily="18" charset="0"/>
              </a:rPr>
              <a:t>$ </a:t>
            </a:r>
            <a:r>
              <a:rPr lang="en-US" altLang="ko-KR" dirty="0" err="1"/>
              <a:t>git</a:t>
            </a:r>
            <a:r>
              <a:rPr lang="en-US" altLang="ko-KR" dirty="0"/>
              <a:t> </a:t>
            </a:r>
            <a:r>
              <a:rPr lang="en-US" altLang="ko-KR" dirty="0" smtClean="0"/>
              <a:t>clone --single-branch --branch release-1.2 </a:t>
            </a:r>
            <a:r>
              <a:rPr lang="en-US" altLang="ko-KR" dirty="0" smtClean="0">
                <a:hlinkClick r:id="rId5"/>
              </a:rPr>
              <a:t>https://github.com/rook/rook.git</a:t>
            </a:r>
            <a:endParaRPr lang="en-US" altLang="ko-KR" dirty="0" smtClean="0"/>
          </a:p>
          <a:p>
            <a:pPr marL="0" lvl="1"/>
            <a:r>
              <a:rPr lang="en-US" altLang="ko-KR" dirty="0">
                <a:solidFill>
                  <a:srgbClr val="FF0000"/>
                </a:solidFill>
                <a:latin typeface="맑은 고딕 (본문)"/>
                <a:cs typeface="Times New Roman" panose="02020603050405020304" pitchFamily="18" charset="0"/>
              </a:rPr>
              <a:t>$ </a:t>
            </a:r>
            <a:r>
              <a:rPr lang="en-US" altLang="ko-KR" dirty="0" smtClean="0"/>
              <a:t>cd $HOME/rook/cluster/examples/</a:t>
            </a:r>
            <a:r>
              <a:rPr lang="en-US" altLang="ko-KR" dirty="0" err="1" smtClean="0"/>
              <a:t>kubernetes</a:t>
            </a:r>
            <a:r>
              <a:rPr lang="en-US" altLang="ko-KR" dirty="0" smtClean="0"/>
              <a:t>/</a:t>
            </a:r>
            <a:r>
              <a:rPr lang="en-US" altLang="ko-KR" dirty="0" err="1" smtClean="0"/>
              <a:t>ceph</a:t>
            </a:r>
            <a:endParaRPr lang="en-US" altLang="ko-KR" dirty="0" smtClean="0"/>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err="1" smtClean="0"/>
              <a:t>common.yaml</a:t>
            </a:r>
            <a:endParaRPr lang="en-US" altLang="ko-KR" dirty="0" smtClean="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err="1" smtClean="0"/>
              <a:t>operator.yaml</a:t>
            </a:r>
            <a:endParaRPr lang="en-US" altLang="ko-KR" dirty="0" smtClean="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cluster-</a:t>
            </a:r>
            <a:r>
              <a:rPr lang="en-US" altLang="ko-KR" dirty="0" err="1" smtClean="0"/>
              <a:t>test.yaml</a:t>
            </a:r>
            <a:endParaRPr lang="en-US" altLang="ko-KR" dirty="0" smtClean="0"/>
          </a:p>
        </p:txBody>
      </p:sp>
      <p:sp>
        <p:nvSpPr>
          <p:cNvPr id="33" name="직사각형 32"/>
          <p:cNvSpPr/>
          <p:nvPr/>
        </p:nvSpPr>
        <p:spPr>
          <a:xfrm>
            <a:off x="63064" y="3737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4466638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3064" y="2050176"/>
            <a:ext cx="2211246" cy="369332"/>
          </a:xfrm>
          <a:prstGeom prst="rect">
            <a:avLst/>
          </a:prstGeom>
          <a:noFill/>
        </p:spPr>
        <p:txBody>
          <a:bodyPr wrap="none" rtlCol="0">
            <a:spAutoFit/>
          </a:bodyPr>
          <a:lstStyle/>
          <a:p>
            <a:r>
              <a:rPr lang="en-US" altLang="ko-KR" b="1" dirty="0" smtClean="0"/>
              <a:t>Check rook-</a:t>
            </a:r>
            <a:r>
              <a:rPr lang="en-US" altLang="ko-KR" b="1" dirty="0" err="1" smtClean="0"/>
              <a:t>ceph</a:t>
            </a:r>
            <a:r>
              <a:rPr lang="en-US" altLang="ko-KR" b="1" dirty="0" smtClean="0"/>
              <a:t>-pod</a:t>
            </a:r>
            <a:endParaRPr lang="ko-KR" altLang="en-US" b="1" dirty="0"/>
          </a:p>
        </p:txBody>
      </p:sp>
      <p:sp>
        <p:nvSpPr>
          <p:cNvPr id="24" name="직사각형 23"/>
          <p:cNvSpPr/>
          <p:nvPr/>
        </p:nvSpPr>
        <p:spPr>
          <a:xfrm>
            <a:off x="15661" y="2459343"/>
            <a:ext cx="4040291" cy="369332"/>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p:txBody>
      </p:sp>
      <p:sp>
        <p:nvSpPr>
          <p:cNvPr id="25" name="TextBox 24"/>
          <p:cNvSpPr txBox="1"/>
          <p:nvPr/>
        </p:nvSpPr>
        <p:spPr>
          <a:xfrm>
            <a:off x="223626" y="2458255"/>
            <a:ext cx="3724418" cy="36933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smtClean="0"/>
              <a:t>watch </a:t>
            </a:r>
            <a:r>
              <a:rPr lang="en-US" altLang="ko-KR" dirty="0" err="1" smtClean="0"/>
              <a:t>kubectl</a:t>
            </a:r>
            <a:r>
              <a:rPr lang="en-US" altLang="ko-KR" dirty="0" smtClean="0"/>
              <a:t> get pod -n rook-</a:t>
            </a:r>
            <a:r>
              <a:rPr lang="en-US" altLang="ko-KR" dirty="0" err="1" smtClean="0"/>
              <a:t>ceph</a:t>
            </a:r>
            <a:endParaRPr lang="en-US" altLang="ko-KR" dirty="0">
              <a:solidFill>
                <a:srgbClr val="FF0000"/>
              </a:solidFill>
              <a:latin typeface="맑은 고딕 (본문)"/>
              <a:cs typeface="Times New Roman" panose="02020603050405020304" pitchFamily="18" charset="0"/>
            </a:endParaRPr>
          </a:p>
        </p:txBody>
      </p:sp>
      <p:sp>
        <p:nvSpPr>
          <p:cNvPr id="33" name="직사각형 32"/>
          <p:cNvSpPr/>
          <p:nvPr/>
        </p:nvSpPr>
        <p:spPr>
          <a:xfrm>
            <a:off x="63064" y="1806584"/>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3" name="TextBox 12"/>
          <p:cNvSpPr txBox="1"/>
          <p:nvPr/>
        </p:nvSpPr>
        <p:spPr>
          <a:xfrm>
            <a:off x="63064" y="3193519"/>
            <a:ext cx="3576877" cy="369332"/>
          </a:xfrm>
          <a:prstGeom prst="rect">
            <a:avLst/>
          </a:prstGeom>
          <a:noFill/>
        </p:spPr>
        <p:txBody>
          <a:bodyPr wrap="none" rtlCol="0">
            <a:spAutoFit/>
          </a:bodyPr>
          <a:lstStyle/>
          <a:p>
            <a:r>
              <a:rPr lang="en-US" altLang="ko-KR" b="1" dirty="0" smtClean="0"/>
              <a:t>Install </a:t>
            </a:r>
            <a:r>
              <a:rPr lang="en-US" altLang="ko-KR" b="1" dirty="0" err="1" smtClean="0"/>
              <a:t>ToolBox</a:t>
            </a:r>
            <a:r>
              <a:rPr lang="en-US" altLang="ko-KR" b="1" dirty="0" smtClean="0"/>
              <a:t> and Execute </a:t>
            </a:r>
            <a:r>
              <a:rPr lang="en-US" altLang="ko-KR" b="1" dirty="0" err="1" smtClean="0"/>
              <a:t>ToolBox</a:t>
            </a:r>
            <a:endParaRPr lang="ko-KR" altLang="en-US" b="1" dirty="0"/>
          </a:p>
        </p:txBody>
      </p:sp>
      <p:sp>
        <p:nvSpPr>
          <p:cNvPr id="14" name="직사각형 13"/>
          <p:cNvSpPr/>
          <p:nvPr/>
        </p:nvSpPr>
        <p:spPr>
          <a:xfrm>
            <a:off x="15661" y="3602686"/>
            <a:ext cx="9119286" cy="2308324"/>
          </a:xfrm>
          <a:prstGeom prst="rect">
            <a:avLst/>
          </a:prstGeom>
          <a:ln w="31750">
            <a:solidFill>
              <a:srgbClr val="C00000"/>
            </a:solidFill>
          </a:ln>
        </p:spPr>
        <p:txBody>
          <a:bodyPr wrap="square">
            <a:spAutoFit/>
          </a:bodyPr>
          <a:lstStyle/>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smtClean="0">
              <a:solidFill>
                <a:srgbClr val="FF0000"/>
              </a:solidFill>
              <a:latin typeface="맑은 고딕 (본문)"/>
            </a:endParaRPr>
          </a:p>
        </p:txBody>
      </p:sp>
      <p:sp>
        <p:nvSpPr>
          <p:cNvPr id="15" name="TextBox 14"/>
          <p:cNvSpPr txBox="1"/>
          <p:nvPr/>
        </p:nvSpPr>
        <p:spPr>
          <a:xfrm>
            <a:off x="223626" y="3601598"/>
            <a:ext cx="8378447"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smtClean="0"/>
              <a:t>cd $HOME/rook/cluster/examples/</a:t>
            </a:r>
            <a:r>
              <a:rPr lang="en-US" altLang="ko-KR" dirty="0" err="1" smtClean="0"/>
              <a:t>kubernetes</a:t>
            </a:r>
            <a:r>
              <a:rPr lang="en-US" altLang="ko-KR" dirty="0" smtClean="0"/>
              <a:t>/</a:t>
            </a:r>
            <a:r>
              <a:rPr lang="en-US" altLang="ko-KR" dirty="0" err="1" smtClean="0"/>
              <a:t>ceph</a:t>
            </a:r>
            <a:endParaRPr lang="en-US" altLang="ko-KR" dirty="0" smtClean="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err="1" smtClean="0"/>
              <a:t>toolbox.yaml</a:t>
            </a:r>
            <a:endParaRPr lang="en-US" altLang="ko-KR" dirty="0" smtClean="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-n rook-</a:t>
            </a:r>
            <a:r>
              <a:rPr lang="en-US" altLang="ko-KR" dirty="0" err="1" smtClean="0"/>
              <a:t>ceph</a:t>
            </a:r>
            <a:r>
              <a:rPr lang="en-US" altLang="ko-KR" dirty="0" smtClean="0"/>
              <a:t>  rollout status deploy/rook-</a:t>
            </a:r>
            <a:r>
              <a:rPr lang="en-US" altLang="ko-KR" dirty="0" err="1" smtClean="0"/>
              <a:t>ceph</a:t>
            </a:r>
            <a:r>
              <a:rPr lang="en-US" altLang="ko-KR" dirty="0" smtClean="0"/>
              <a:t>-tools</a:t>
            </a:r>
            <a:endParaRPr lang="en-US" altLang="ko-KR" dirty="0">
              <a:solidFill>
                <a:srgbClr val="FF0000"/>
              </a:solidFill>
              <a:latin typeface="맑은 고딕 (본문)"/>
              <a:cs typeface="Times New Roman" panose="02020603050405020304" pitchFamily="18" charset="0"/>
            </a:endParaRP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-n rook-</a:t>
            </a:r>
            <a:r>
              <a:rPr lang="en-US" altLang="ko-KR" dirty="0" err="1" smtClean="0"/>
              <a:t>ceph</a:t>
            </a:r>
            <a:r>
              <a:rPr lang="en-US" altLang="ko-KR" dirty="0" smtClean="0"/>
              <a:t> exec -it $(</a:t>
            </a:r>
            <a:r>
              <a:rPr lang="en-US" altLang="ko-KR" dirty="0" err="1" smtClean="0"/>
              <a:t>kubectl</a:t>
            </a:r>
            <a:r>
              <a:rPr lang="en-US" altLang="ko-KR" dirty="0" smtClean="0"/>
              <a:t> -n rook-</a:t>
            </a:r>
            <a:r>
              <a:rPr lang="en-US" altLang="ko-KR" dirty="0" err="1" smtClean="0"/>
              <a:t>ceph</a:t>
            </a:r>
            <a:r>
              <a:rPr lang="en-US" altLang="ko-KR" dirty="0" smtClean="0"/>
              <a:t> get pod -l “app=rook-</a:t>
            </a:r>
            <a:r>
              <a:rPr lang="en-US" altLang="ko-KR" dirty="0" err="1" smtClean="0"/>
              <a:t>ceph</a:t>
            </a:r>
            <a:r>
              <a:rPr lang="en-US" altLang="ko-KR" dirty="0" smtClean="0"/>
              <a:t>-tools”</a:t>
            </a:r>
          </a:p>
          <a:p>
            <a:pPr marL="0" lvl="1"/>
            <a:r>
              <a:rPr lang="en-US" altLang="ko-KR" dirty="0" smtClean="0">
                <a:solidFill>
                  <a:srgbClr val="FF0000"/>
                </a:solidFill>
                <a:latin typeface="맑은 고딕 (본문)"/>
                <a:cs typeface="Times New Roman" panose="02020603050405020304" pitchFamily="18" charset="0"/>
              </a:rPr>
              <a:t>   </a:t>
            </a:r>
            <a:r>
              <a:rPr lang="en-US" altLang="ko-KR" dirty="0" smtClean="0">
                <a:cs typeface="Times New Roman" panose="02020603050405020304" pitchFamily="18" charset="0"/>
              </a:rPr>
              <a:t>-o </a:t>
            </a:r>
            <a:r>
              <a:rPr lang="en-US" altLang="ko-KR" dirty="0" err="1" smtClean="0">
                <a:cs typeface="Times New Roman" panose="02020603050405020304" pitchFamily="18" charset="0"/>
              </a:rPr>
              <a:t>jsonpath</a:t>
            </a:r>
            <a:r>
              <a:rPr lang="en-US" altLang="ko-KR" dirty="0" smtClean="0">
                <a:cs typeface="Times New Roman" panose="02020603050405020304" pitchFamily="18" charset="0"/>
              </a:rPr>
              <a:t>=‘{.items[0].metadata.name}’) bash</a:t>
            </a:r>
            <a:endParaRPr lang="en-US" altLang="ko-KR" dirty="0">
              <a:solidFill>
                <a:srgbClr val="FF0000"/>
              </a:solidFill>
              <a:latin typeface="맑은 고딕 (본문)"/>
              <a:cs typeface="Times New Roman" panose="02020603050405020304" pitchFamily="18" charset="0"/>
            </a:endParaRPr>
          </a:p>
          <a:p>
            <a:pPr marL="0" lvl="1"/>
            <a:r>
              <a:rPr lang="en-US" altLang="ko-KR" dirty="0" smtClean="0">
                <a:solidFill>
                  <a:srgbClr val="FF0000"/>
                </a:solidFill>
                <a:latin typeface="맑은 고딕 (본문)"/>
                <a:cs typeface="Times New Roman" panose="02020603050405020304" pitchFamily="18" charset="0"/>
              </a:rPr>
              <a:t>&lt;</a:t>
            </a:r>
            <a:r>
              <a:rPr lang="en-US" altLang="ko-KR" dirty="0" smtClean="0">
                <a:solidFill>
                  <a:srgbClr val="FF0000"/>
                </a:solidFill>
                <a:latin typeface="Times New Roman" panose="02020603050405020304" pitchFamily="18" charset="0"/>
                <a:cs typeface="Times New Roman" panose="02020603050405020304" pitchFamily="18" charset="0"/>
              </a:rPr>
              <a:t>in the toolbox</a:t>
            </a:r>
            <a:r>
              <a:rPr lang="en-US" altLang="ko-KR" dirty="0" smtClean="0">
                <a:solidFill>
                  <a:srgbClr val="FF0000"/>
                </a:solidFill>
                <a:latin typeface="맑은 고딕 (본문)"/>
                <a:cs typeface="Times New Roman" panose="02020603050405020304" pitchFamily="18" charset="0"/>
              </a:rPr>
              <a:t>&gt;</a:t>
            </a:r>
            <a:endParaRPr lang="en-US" altLang="ko-KR" dirty="0">
              <a:solidFill>
                <a:srgbClr val="FF0000"/>
              </a:solidFill>
              <a:latin typeface="맑은 고딕 (본문)"/>
              <a:cs typeface="Times New Roman" panose="02020603050405020304" pitchFamily="18" charset="0"/>
            </a:endParaRPr>
          </a:p>
          <a:p>
            <a:pPr marL="0" lvl="1"/>
            <a:r>
              <a:rPr lang="en-US" altLang="ko-KR" dirty="0">
                <a:solidFill>
                  <a:srgbClr val="FF0000"/>
                </a:solidFill>
                <a:latin typeface="맑은 고딕 (본문)"/>
                <a:cs typeface="Times New Roman" panose="02020603050405020304" pitchFamily="18" charset="0"/>
              </a:rPr>
              <a:t>$ </a:t>
            </a:r>
            <a:r>
              <a:rPr lang="en-US" altLang="ko-KR" dirty="0" smtClean="0"/>
              <a:t>watch </a:t>
            </a:r>
            <a:r>
              <a:rPr lang="en-US" altLang="ko-KR" dirty="0" err="1" smtClean="0"/>
              <a:t>ceph</a:t>
            </a:r>
            <a:r>
              <a:rPr lang="en-US" altLang="ko-KR" dirty="0" smtClean="0"/>
              <a:t> status</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exit</a:t>
            </a:r>
            <a:endParaRPr lang="en-US" altLang="ko-KR" dirty="0">
              <a:solidFill>
                <a:srgbClr val="FF0000"/>
              </a:solidFill>
              <a:latin typeface="맑은 고딕 (본문)"/>
              <a:cs typeface="Times New Roman" panose="02020603050405020304" pitchFamily="18" charset="0"/>
            </a:endParaRPr>
          </a:p>
          <a:p>
            <a:pPr marL="0" lvl="1"/>
            <a:endParaRPr lang="en-US" altLang="ko-KR" dirty="0" smtClean="0"/>
          </a:p>
          <a:p>
            <a:pPr marL="0" lvl="1"/>
            <a:endParaRPr lang="en-US" altLang="ko-KR" dirty="0" smtClean="0"/>
          </a:p>
        </p:txBody>
      </p:sp>
      <p:sp>
        <p:nvSpPr>
          <p:cNvPr id="20" name="직사각형 19"/>
          <p:cNvSpPr/>
          <p:nvPr/>
        </p:nvSpPr>
        <p:spPr>
          <a:xfrm>
            <a:off x="63064" y="2949927"/>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9519" y="1515806"/>
            <a:ext cx="4690180" cy="1969739"/>
          </a:xfrm>
          <a:prstGeom prst="rect">
            <a:avLst/>
          </a:prstGeom>
        </p:spPr>
      </p:pic>
      <p:sp>
        <p:nvSpPr>
          <p:cNvPr id="17" name="직사각형 16"/>
          <p:cNvSpPr/>
          <p:nvPr/>
        </p:nvSpPr>
        <p:spPr>
          <a:xfrm>
            <a:off x="4319519" y="2711565"/>
            <a:ext cx="4690180" cy="3756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223626" y="6384676"/>
            <a:ext cx="5724805" cy="369332"/>
          </a:xfrm>
          <a:prstGeom prst="rect">
            <a:avLst/>
          </a:prstGeom>
        </p:spPr>
        <p:txBody>
          <a:bodyPr wrap="squar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apply -f </a:t>
            </a:r>
            <a:r>
              <a:rPr lang="en-US" altLang="ko-KR" dirty="0" err="1"/>
              <a:t>csi</a:t>
            </a:r>
            <a:r>
              <a:rPr lang="en-US" altLang="ko-KR" dirty="0"/>
              <a:t>/</a:t>
            </a:r>
            <a:r>
              <a:rPr lang="en-US" altLang="ko-KR" dirty="0" err="1"/>
              <a:t>rbd</a:t>
            </a:r>
            <a:r>
              <a:rPr lang="en-US" altLang="ko-KR" dirty="0"/>
              <a:t>/</a:t>
            </a:r>
            <a:r>
              <a:rPr lang="en-US" altLang="ko-KR" dirty="0" err="1"/>
              <a:t>storageclass-test.yaml</a:t>
            </a:r>
            <a:endParaRPr lang="en-US" altLang="ko-KR" dirty="0">
              <a:solidFill>
                <a:srgbClr val="FF0000"/>
              </a:solidFill>
              <a:latin typeface="맑은 고딕 (본문)"/>
              <a:cs typeface="Times New Roman" panose="02020603050405020304" pitchFamily="18" charset="0"/>
            </a:endParaRPr>
          </a:p>
        </p:txBody>
      </p:sp>
      <p:sp>
        <p:nvSpPr>
          <p:cNvPr id="5" name="직사각형 4"/>
          <p:cNvSpPr/>
          <p:nvPr/>
        </p:nvSpPr>
        <p:spPr>
          <a:xfrm>
            <a:off x="34488" y="6318001"/>
            <a:ext cx="9080937" cy="511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168687" y="5933101"/>
            <a:ext cx="1821140" cy="369332"/>
          </a:xfrm>
          <a:prstGeom prst="rect">
            <a:avLst/>
          </a:prstGeom>
          <a:noFill/>
        </p:spPr>
        <p:txBody>
          <a:bodyPr wrap="none" rtlCol="0">
            <a:spAutoFit/>
          </a:bodyPr>
          <a:lstStyle/>
          <a:p>
            <a:r>
              <a:rPr lang="en-US" altLang="ko-KR" b="1" dirty="0" smtClean="0"/>
              <a:t>Add </a:t>
            </a:r>
            <a:r>
              <a:rPr lang="en-US" altLang="ko-KR" b="1" dirty="0" err="1" smtClean="0"/>
              <a:t>StorageClass</a:t>
            </a:r>
            <a:endParaRPr lang="ko-KR" altLang="en-US" b="1" dirty="0"/>
          </a:p>
        </p:txBody>
      </p:sp>
      <p:sp>
        <p:nvSpPr>
          <p:cNvPr id="22" name="직사각형 21"/>
          <p:cNvSpPr/>
          <p:nvPr/>
        </p:nvSpPr>
        <p:spPr>
          <a:xfrm>
            <a:off x="63064" y="5926578"/>
            <a:ext cx="1084015" cy="369332"/>
          </a:xfrm>
          <a:prstGeom prst="rect">
            <a:avLst/>
          </a:prstGeom>
        </p:spPr>
        <p:txBody>
          <a:bodyPr wrap="none">
            <a:spAutoFit/>
          </a:bodyPr>
          <a:lstStyle/>
          <a:p>
            <a:r>
              <a:rPr lang="en-US" altLang="ko-KR" dirty="0"/>
              <a:t>For</a:t>
            </a:r>
            <a:r>
              <a:rPr lang="en-US" altLang="ko-KR" dirty="0" smtClean="0"/>
              <a:t>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1559601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smtClean="0"/>
              <a:t>Deploy a Sample Web Application (</a:t>
            </a:r>
            <a:r>
              <a:rPr lang="en-US" altLang="ko-KR" b="1" dirty="0" err="1" smtClean="0"/>
              <a:t>WordPress</a:t>
            </a:r>
            <a:r>
              <a:rPr lang="en-US" altLang="ko-KR" b="1" dirty="0" smtClean="0"/>
              <a:t>) on your cluster.</a:t>
            </a:r>
            <a:br>
              <a:rPr lang="en-US" altLang="ko-KR" b="1" dirty="0" smtClean="0"/>
            </a:br>
            <a:r>
              <a:rPr lang="en-US" altLang="ko-KR" b="1" dirty="0" smtClean="0"/>
              <a:t> </a:t>
            </a:r>
          </a:p>
          <a:p>
            <a:r>
              <a:rPr lang="en-US" altLang="ko-KR" b="1" dirty="0" smtClean="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8015464"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smtClean="0"/>
              <a:t>$HOME/rook/cluster/examples/</a:t>
            </a:r>
            <a:r>
              <a:rPr lang="en-US" altLang="ko-KR" dirty="0" err="1" smtClean="0"/>
              <a:t>kubernetes</a:t>
            </a:r>
            <a:r>
              <a:rPr lang="en-US" altLang="ko-KR" dirty="0" smtClean="0"/>
              <a:t>/</a:t>
            </a:r>
            <a:r>
              <a:rPr lang="en-US" altLang="ko-KR" dirty="0" err="1" smtClean="0"/>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smtClean="0"/>
              <a:t>$HOME/rook/cluster/examples/</a:t>
            </a:r>
            <a:r>
              <a:rPr lang="en-US" altLang="ko-KR" dirty="0" err="1" smtClean="0"/>
              <a:t>kubernetes</a:t>
            </a:r>
            <a:r>
              <a:rPr lang="en-US" altLang="ko-KR" dirty="0" smtClean="0"/>
              <a:t>/</a:t>
            </a:r>
            <a:r>
              <a:rPr lang="en-US" altLang="ko-KR" dirty="0" err="1" smtClean="0"/>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3040448"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smtClean="0"/>
              <a:t>watch </a:t>
            </a:r>
            <a:r>
              <a:rPr lang="en-US" altLang="ko-KR" dirty="0" err="1" smtClean="0"/>
              <a:t>kubectl</a:t>
            </a:r>
            <a:r>
              <a:rPr lang="en-US" altLang="ko-KR" dirty="0" smtClean="0"/>
              <a:t> </a:t>
            </a:r>
            <a:r>
              <a:rPr lang="en-US" altLang="ko-KR" dirty="0"/>
              <a:t>get </a:t>
            </a:r>
            <a:r>
              <a:rPr lang="en-US" altLang="ko-KR" dirty="0" smtClean="0"/>
              <a:t>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smtClean="0"/>
              <a:t>Check </a:t>
            </a:r>
            <a:r>
              <a:rPr lang="en-US" altLang="ko-KR" b="1" dirty="0" err="1" smtClean="0"/>
              <a:t>Wordpress</a:t>
            </a:r>
            <a:r>
              <a:rPr lang="en-US" altLang="ko-KR" b="1" dirty="0" smtClean="0"/>
              <a:t> containers are started</a:t>
            </a:r>
            <a:endParaRPr lang="ko-KR" altLang="en-US" b="1" dirty="0"/>
          </a:p>
        </p:txBody>
      </p:sp>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pic>
        <p:nvPicPr>
          <p:cNvPr id="3" name="그림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96733" y="5711227"/>
            <a:ext cx="5258534" cy="952633"/>
          </a:xfrm>
          <a:prstGeom prst="rect">
            <a:avLst/>
          </a:prstGeom>
        </p:spPr>
      </p:pic>
      <p:sp>
        <p:nvSpPr>
          <p:cNvPr id="41" name="직사각형 40"/>
          <p:cNvSpPr/>
          <p:nvPr/>
        </p:nvSpPr>
        <p:spPr>
          <a:xfrm>
            <a:off x="1897001" y="6205462"/>
            <a:ext cx="2519766" cy="410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32564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519048" y="2795769"/>
            <a:ext cx="8026598" cy="1010758"/>
          </a:xfrm>
          <a:prstGeom prst="rect">
            <a:avLst/>
          </a:prstGeom>
        </p:spPr>
      </p:pic>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4424307" y="3942037"/>
            <a:ext cx="3280304" cy="2369831"/>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smtClean="0"/>
              <a:t>Check exposed port for </a:t>
            </a:r>
            <a:r>
              <a:rPr lang="en-US" altLang="ko-KR" b="1" dirty="0" err="1" smtClean="0"/>
              <a:t>Wordpress</a:t>
            </a:r>
            <a:r>
              <a:rPr lang="en-US" altLang="ko-KR" b="1" dirty="0" smtClean="0"/>
              <a:t> service.</a:t>
            </a:r>
          </a:p>
          <a:p>
            <a:r>
              <a:rPr lang="en-US" altLang="ko-KR" b="1" dirty="0" smtClean="0"/>
              <a:t>The address of your </a:t>
            </a:r>
            <a:r>
              <a:rPr lang="en-US" altLang="ko-KR" b="1" dirty="0" err="1" smtClean="0"/>
              <a:t>Wordpress</a:t>
            </a:r>
            <a:r>
              <a:rPr lang="en-US" altLang="ko-KR" b="1" dirty="0" smtClean="0"/>
              <a:t> Web is </a:t>
            </a:r>
            <a:r>
              <a:rPr lang="en-US" altLang="ko-KR" b="1" dirty="0" smtClean="0">
                <a:hlinkClick r:id="rId6"/>
              </a:rPr>
              <a:t>http://your</a:t>
            </a:r>
            <a:r>
              <a:rPr lang="en-US" altLang="ko-KR" b="1" dirty="0" smtClean="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18" name="직사각형 17"/>
          <p:cNvSpPr/>
          <p:nvPr/>
        </p:nvSpPr>
        <p:spPr>
          <a:xfrm>
            <a:off x="6907794" y="3341210"/>
            <a:ext cx="543208" cy="262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87678" y="6079395"/>
            <a:ext cx="3992780" cy="646331"/>
          </a:xfrm>
          <a:prstGeom prst="rect">
            <a:avLst/>
          </a:prstGeom>
        </p:spPr>
        <p:txBody>
          <a:bodyPr wrap="square">
            <a:spAutoFit/>
          </a:bodyPr>
          <a:lstStyle/>
          <a:p>
            <a:r>
              <a:rPr lang="en-US" altLang="ko-KR" dirty="0" smtClean="0"/>
              <a:t>Enter this address in your web browser:</a:t>
            </a:r>
          </a:p>
          <a:p>
            <a:r>
              <a:rPr lang="en-US" altLang="ko-KR" dirty="0" smtClean="0"/>
              <a:t>http</a:t>
            </a:r>
            <a:r>
              <a:rPr lang="en-US" altLang="ko-KR" dirty="0"/>
              <a:t>://</a:t>
            </a:r>
            <a:r>
              <a:rPr lang="en-US" altLang="ko-KR" b="1" dirty="0">
                <a:solidFill>
                  <a:srgbClr val="FF0000"/>
                </a:solidFill>
              </a:rPr>
              <a:t>your </a:t>
            </a:r>
            <a:r>
              <a:rPr lang="en-US" altLang="ko-KR" b="1" dirty="0" smtClean="0">
                <a:solidFill>
                  <a:srgbClr val="FF0000"/>
                </a:solidFill>
              </a:rPr>
              <a:t>NUC1 </a:t>
            </a:r>
            <a:r>
              <a:rPr lang="en-US" altLang="ko-KR" b="1" dirty="0" err="1" smtClean="0">
                <a:solidFill>
                  <a:srgbClr val="FF0000"/>
                </a:solidFill>
              </a:rPr>
              <a:t>IP</a:t>
            </a:r>
            <a:r>
              <a:rPr lang="en-US" altLang="ko-KR" b="1" dirty="0" err="1" smtClean="0"/>
              <a:t>:</a:t>
            </a:r>
            <a:r>
              <a:rPr lang="en-US" altLang="ko-KR" b="1" dirty="0" err="1" smtClean="0">
                <a:solidFill>
                  <a:schemeClr val="accent1">
                    <a:lumMod val="50000"/>
                  </a:schemeClr>
                </a:solidFill>
              </a:rPr>
              <a:t>exposed</a:t>
            </a:r>
            <a:r>
              <a:rPr lang="en-US" altLang="ko-KR" b="1" dirty="0" smtClean="0">
                <a:solidFill>
                  <a:schemeClr val="accent1">
                    <a:lumMod val="50000"/>
                  </a:schemeClr>
                </a:solidFill>
              </a:rPr>
              <a:t> port</a:t>
            </a:r>
          </a:p>
        </p:txBody>
      </p:sp>
      <p:sp>
        <p:nvSpPr>
          <p:cNvPr id="4" name="직사각형 3"/>
          <p:cNvSpPr/>
          <p:nvPr/>
        </p:nvSpPr>
        <p:spPr>
          <a:xfrm>
            <a:off x="7309580" y="2223486"/>
            <a:ext cx="1441036" cy="369332"/>
          </a:xfrm>
          <a:prstGeom prst="rect">
            <a:avLst/>
          </a:prstGeom>
        </p:spPr>
        <p:txBody>
          <a:bodyPr wrap="none">
            <a:spAutoFit/>
          </a:bodyPr>
          <a:lstStyle/>
          <a:p>
            <a:r>
              <a:rPr lang="en-US" altLang="ko-KR" b="1" dirty="0">
                <a:solidFill>
                  <a:srgbClr val="FF0000"/>
                </a:solidFill>
              </a:rPr>
              <a:t>exposed port</a:t>
            </a:r>
            <a:endParaRPr lang="ko-KR" altLang="en-US" dirty="0">
              <a:solidFill>
                <a:srgbClr val="FF0000"/>
              </a:solidFill>
            </a:endParaRPr>
          </a:p>
        </p:txBody>
      </p:sp>
      <p:cxnSp>
        <p:nvCxnSpPr>
          <p:cNvPr id="6" name="직선 화살표 연결선 5"/>
          <p:cNvCxnSpPr>
            <a:endCxn id="18" idx="0"/>
          </p:cNvCxnSpPr>
          <p:nvPr/>
        </p:nvCxnSpPr>
        <p:spPr>
          <a:xfrm flipH="1">
            <a:off x="7179398" y="2577217"/>
            <a:ext cx="506994" cy="7639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rotWithShape="1">
          <a:blip r:embed="rId7">
            <a:extLst>
              <a:ext uri="{28A0092B-C50C-407E-A947-70E740481C1C}">
                <a14:useLocalDpi xmlns:a14="http://schemas.microsoft.com/office/drawing/2010/main" val="0"/>
              </a:ext>
            </a:extLst>
          </a:blip>
          <a:srcRect l="18459" t="10405" r="17149"/>
          <a:stretch/>
        </p:blipFill>
        <p:spPr>
          <a:xfrm>
            <a:off x="2190736" y="3851792"/>
            <a:ext cx="1960349" cy="2919200"/>
          </a:xfrm>
          <a:prstGeom prst="rect">
            <a:avLst/>
          </a:prstGeom>
        </p:spPr>
      </p:pic>
    </p:spTree>
    <p:extLst>
      <p:ext uri="{BB962C8B-B14F-4D97-AF65-F5344CB8AC3E}">
        <p14:creationId xmlns:p14="http://schemas.microsoft.com/office/powerpoint/2010/main" val="1871398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smtClean="0"/>
              <a:t>Lab Summary</a:t>
            </a:r>
            <a:endParaRPr lang="en-US" altLang="ko-KR" dirty="0"/>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a:t>
            </a:r>
            <a:r>
              <a:rPr lang="en-US" altLang="ko-KR" sz="3200" dirty="0" smtClean="0"/>
              <a:t>Cluster Lab</a:t>
            </a:r>
            <a:r>
              <a:rPr lang="en-US" altLang="ko-KR" sz="3200" dirty="0"/>
              <a:t>, you have experimented </a:t>
            </a:r>
            <a:endParaRPr lang="en-US" altLang="ko-KR" sz="3200" dirty="0" smtClean="0"/>
          </a:p>
          <a:p>
            <a:pPr algn="ctr"/>
            <a:endParaRPr lang="en-US" altLang="ko-KR" sz="3200" dirty="0"/>
          </a:p>
          <a:p>
            <a:pPr marL="514350" indent="-514350">
              <a:buAutoNum type="arabicPeriod"/>
            </a:pPr>
            <a:r>
              <a:rPr lang="en-US" altLang="ko-KR" sz="3200" dirty="0"/>
              <a:t>How to physically connect </a:t>
            </a:r>
            <a:r>
              <a:rPr lang="en-US" altLang="ko-KR" sz="3200" dirty="0" smtClean="0"/>
              <a:t>multiple NUCs with a switch </a:t>
            </a:r>
            <a:r>
              <a:rPr lang="en-US" altLang="ko-KR" sz="3200" dirty="0"/>
              <a:t>to </a:t>
            </a:r>
            <a:r>
              <a:rPr lang="en-US" altLang="ko-KR" sz="3200" dirty="0" smtClean="0"/>
              <a:t>create the targeted physical cluster?</a:t>
            </a:r>
            <a:endParaRPr lang="en-US" altLang="ko-KR" sz="3200" dirty="0"/>
          </a:p>
          <a:p>
            <a:pPr marL="514350" indent="-514350">
              <a:buAutoNum type="arabicPeriod"/>
            </a:pPr>
            <a:r>
              <a:rPr lang="en-US" altLang="ko-KR" sz="3200" dirty="0"/>
              <a:t>How to </a:t>
            </a:r>
            <a:r>
              <a:rPr lang="en-US" altLang="ko-KR" sz="3200" dirty="0" smtClean="0"/>
              <a:t>install (deploy) </a:t>
            </a:r>
            <a:r>
              <a:rPr lang="en-US" altLang="ko-KR" sz="3200" dirty="0"/>
              <a:t>and configure </a:t>
            </a:r>
            <a:r>
              <a:rPr lang="en-US" altLang="ko-KR" sz="3200" dirty="0" smtClean="0"/>
              <a:t>container-orchestrated software functions to enable the desired cluster role (e.g., HPC, HPDA, ML/DL, …)</a:t>
            </a:r>
            <a:endParaRPr lang="en-US" altLang="ko-KR" sz="3200" dirty="0"/>
          </a:p>
          <a:p>
            <a:pPr marL="514350" indent="-514350">
              <a:buAutoNum type="arabicPeriod"/>
            </a:pPr>
            <a:endParaRPr lang="en-US" altLang="ko-KR" sz="3200" dirty="0"/>
          </a:p>
          <a:p>
            <a:pPr marL="514350" indent="-514350">
              <a:buAutoNum type="arabicPeriod"/>
            </a:pPr>
            <a:r>
              <a:rPr lang="en-US" altLang="ko-KR" sz="3200" dirty="0" smtClean="0"/>
              <a:t>Understanding how container orchestration is working: Can </a:t>
            </a:r>
            <a:r>
              <a:rPr lang="en-US" altLang="ko-KR" sz="3200" dirty="0"/>
              <a:t>you distinguish </a:t>
            </a:r>
            <a:r>
              <a:rPr lang="en-US" altLang="ko-KR" sz="3200" dirty="0" smtClean="0"/>
              <a:t>Kubernetes </a:t>
            </a:r>
            <a:r>
              <a:rPr lang="en-US" altLang="ko-KR" sz="3200" dirty="0"/>
              <a:t>master </a:t>
            </a:r>
            <a:r>
              <a:rPr lang="en-US" altLang="ko-KR" sz="3200" dirty="0" smtClean="0"/>
              <a:t>from Kubernetes </a:t>
            </a:r>
            <a:r>
              <a:rPr lang="en-US" altLang="ko-KR" sz="3200" dirty="0"/>
              <a:t>nodes</a:t>
            </a:r>
            <a:r>
              <a:rPr lang="en-US" altLang="ko-KR" sz="3200" dirty="0" smtClean="0"/>
              <a:t>?</a:t>
            </a:r>
            <a:endParaRPr lang="en-US" altLang="ko-KR" sz="3200" dirty="0"/>
          </a:p>
        </p:txBody>
      </p:sp>
    </p:spTree>
    <p:extLst>
      <p:ext uri="{BB962C8B-B14F-4D97-AF65-F5344CB8AC3E}">
        <p14:creationId xmlns:p14="http://schemas.microsoft.com/office/powerpoint/2010/main" val="275631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Cluster: Inter-connected </a:t>
            </a:r>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smtClean="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smtClean="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smtClean="0">
                <a:solidFill>
                  <a:schemeClr val="accent6">
                    <a:lumMod val="75000"/>
                  </a:schemeClr>
                </a:solidFill>
              </a:rPr>
              <a:t>Cluster Resource</a:t>
            </a:r>
          </a:p>
          <a:p>
            <a:pPr algn="ctr"/>
            <a:r>
              <a:rPr lang="en-US" altLang="ko-KR" sz="2000" i="1" dirty="0">
                <a:solidFill>
                  <a:schemeClr val="accent6">
                    <a:lumMod val="75000"/>
                  </a:schemeClr>
                </a:solidFill>
              </a:rPr>
              <a:t>P</a:t>
            </a:r>
            <a:r>
              <a:rPr lang="en-US" altLang="ko-KR" sz="2000" i="1" dirty="0" smtClean="0">
                <a:solidFill>
                  <a:schemeClr val="accent6">
                    <a:lumMod val="75000"/>
                  </a:schemeClr>
                </a:solidFill>
              </a:rPr>
              <a:t>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Inter-Connected </a:t>
            </a:r>
            <a:r>
              <a:rPr lang="en-US" altLang="ko-KR" sz="4000" dirty="0">
                <a:latin typeface="Times New Roman" panose="02020603050405020304" pitchFamily="18" charset="0"/>
                <a:cs typeface="Times New Roman" panose="02020603050405020304" pitchFamily="18" charset="0"/>
              </a:rPr>
              <a:t>Functions </a:t>
            </a:r>
            <a:r>
              <a:rPr lang="en-US" altLang="ko-KR" sz="4000" dirty="0" smtClean="0">
                <a:latin typeface="Times New Roman" panose="02020603050405020304" pitchFamily="18" charset="0"/>
                <a:cs typeface="Times New Roman" panose="02020603050405020304" pitchFamily="18" charset="0"/>
              </a:rPr>
              <a:t>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Tree>
    <p:extLst>
      <p:ext uri="{BB962C8B-B14F-4D97-AF65-F5344CB8AC3E}">
        <p14:creationId xmlns:p14="http://schemas.microsoft.com/office/powerpoint/2010/main" val="138005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smtClean="0"/>
              <a:t>Since </a:t>
            </a:r>
            <a:r>
              <a:rPr lang="en-US" altLang="ko-KR" dirty="0" smtClean="0">
                <a:solidFill>
                  <a:srgbClr val="FF0000"/>
                </a:solidFill>
              </a:rPr>
              <a:t>container uses host kernel</a:t>
            </a:r>
            <a:r>
              <a:rPr lang="en-US" altLang="ko-KR" dirty="0" smtClean="0"/>
              <a:t>, </a:t>
            </a:r>
          </a:p>
          <a:p>
            <a:pPr>
              <a:defRPr lang="ko-KR" altLang="en-US"/>
            </a:pPr>
            <a:r>
              <a:rPr lang="en-US" altLang="ko-KR" dirty="0" smtClean="0"/>
              <a:t>OS of host should be </a:t>
            </a:r>
            <a:r>
              <a:rPr lang="en-US" altLang="ko-KR" dirty="0" smtClean="0">
                <a:solidFill>
                  <a:srgbClr val="FF0000"/>
                </a:solidFill>
              </a:rPr>
              <a:t>Linux</a:t>
            </a:r>
            <a:r>
              <a:rPr lang="en-US" altLang="ko-KR" dirty="0" smtClean="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7767</TotalTime>
  <Words>1965</Words>
  <Application>Microsoft Office PowerPoint</Application>
  <PresentationFormat>화면 슬라이드 쇼(4:3)</PresentationFormat>
  <Paragraphs>482</Paragraphs>
  <Slides>36</Slides>
  <Notes>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36</vt:i4>
      </vt:variant>
    </vt:vector>
  </HeadingPairs>
  <TitlesOfParts>
    <vt:vector size="49" baseType="lpstr">
      <vt:lpstr>HY그래픽M</vt:lpstr>
      <vt:lpstr>굴림</vt: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netcs</cp:lastModifiedBy>
  <cp:revision>177</cp:revision>
  <dcterms:created xsi:type="dcterms:W3CDTF">2018-10-02T10:07:38Z</dcterms:created>
  <dcterms:modified xsi:type="dcterms:W3CDTF">2021-04-02T02:31:31Z</dcterms:modified>
</cp:coreProperties>
</file>